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1" r:id="rId1"/>
  </p:sldMasterIdLst>
  <p:notesMasterIdLst>
    <p:notesMasterId r:id="rId86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  <p:sldId id="334" r:id="rId79"/>
    <p:sldId id="335" r:id="rId80"/>
    <p:sldId id="336" r:id="rId81"/>
    <p:sldId id="337" r:id="rId82"/>
    <p:sldId id="338" r:id="rId83"/>
    <p:sldId id="339" r:id="rId84"/>
    <p:sldId id="340" r:id="rId85"/>
  </p:sldIdLst>
  <p:sldSz cx="9144000" cy="5143500" type="screen16x9"/>
  <p:notesSz cx="6858000" cy="9144000"/>
  <p:embeddedFontLst>
    <p:embeddedFont>
      <p:font typeface="Inter" panose="020B0604020202020204" charset="0"/>
      <p:regular r:id="rId87"/>
      <p:bold r:id="rId88"/>
      <p:italic r:id="rId89"/>
      <p:boldItalic r:id="rId90"/>
    </p:embeddedFont>
    <p:embeddedFont>
      <p:font typeface="Inter Light" panose="020B0604020202020204" charset="0"/>
      <p:regular r:id="rId91"/>
      <p:bold r:id="rId92"/>
      <p:italic r:id="rId93"/>
      <p:boldItalic r:id="rId94"/>
    </p:embeddedFont>
    <p:embeddedFont>
      <p:font typeface="Lobster Two" panose="020B0604020202020204" charset="0"/>
      <p:regular r:id="rId95"/>
      <p:bold r:id="rId96"/>
      <p:italic r:id="rId97"/>
      <p:boldItalic r:id="rId98"/>
    </p:embeddedFont>
    <p:embeddedFont>
      <p:font typeface="Noto Sans Light" panose="020B0604020202020204" charset="0"/>
      <p:regular r:id="rId99"/>
      <p:bold r:id="rId100"/>
      <p:italic r:id="rId101"/>
      <p:boldItalic r:id="rId102"/>
    </p:embeddedFont>
    <p:embeddedFont>
      <p:font typeface="Playfair Display" panose="020B0604020202020204" charset="0"/>
      <p:regular r:id="rId103"/>
      <p:bold r:id="rId104"/>
      <p:italic r:id="rId105"/>
      <p:boldItalic r:id="rId10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elene Prokop" initials="" lastIdx="3" clrIdx="0"/>
  <p:cmAuthor id="1" name="Annemieke Romein" initials="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5973090-6DF6-4F45-B064-2FFC1C2282D3}">
  <a:tblStyle styleId="{B5973090-6DF6-4F45-B064-2FFC1C2282D3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781" autoAdjust="0"/>
  </p:normalViewPr>
  <p:slideViewPr>
    <p:cSldViewPr snapToGrid="0">
      <p:cViewPr varScale="1">
        <p:scale>
          <a:sx n="88" d="100"/>
          <a:sy n="88" d="100"/>
        </p:scale>
        <p:origin x="66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commentAuthors" Target="commentAuthors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font" Target="fonts/font1.fntdata"/><Relationship Id="rId102" Type="http://schemas.openxmlformats.org/officeDocument/2006/relationships/font" Target="fonts/font16.fntdata"/><Relationship Id="rId110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font" Target="fonts/font4.fntdata"/><Relationship Id="rId95" Type="http://schemas.openxmlformats.org/officeDocument/2006/relationships/font" Target="fonts/font9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font" Target="fonts/font14.fntdata"/><Relationship Id="rId105" Type="http://schemas.openxmlformats.org/officeDocument/2006/relationships/font" Target="fonts/font19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font" Target="fonts/font7.fntdata"/><Relationship Id="rId98" Type="http://schemas.openxmlformats.org/officeDocument/2006/relationships/font" Target="fonts/font12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font" Target="fonts/font17.fntdata"/><Relationship Id="rId108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font" Target="fonts/font2.fntdata"/><Relationship Id="rId91" Type="http://schemas.openxmlformats.org/officeDocument/2006/relationships/font" Target="fonts/font5.fntdata"/><Relationship Id="rId96" Type="http://schemas.openxmlformats.org/officeDocument/2006/relationships/font" Target="fonts/font10.fntdata"/><Relationship Id="rId1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font" Target="fonts/font20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notesMaster" Target="notesMasters/notesMaster1.xml"/><Relationship Id="rId94" Type="http://schemas.openxmlformats.org/officeDocument/2006/relationships/font" Target="fonts/font8.fntdata"/><Relationship Id="rId99" Type="http://schemas.openxmlformats.org/officeDocument/2006/relationships/font" Target="fonts/font13.fntdata"/><Relationship Id="rId101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viewProps" Target="viewProps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font" Target="fonts/font11.fntdata"/><Relationship Id="rId104" Type="http://schemas.openxmlformats.org/officeDocument/2006/relationships/font" Target="fonts/font18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font" Target="fonts/font6.fntdata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5-01-28T08:35:55.971" idx="3">
    <p:pos x="6000" y="0"/>
    <p:text>This will also be updated soon, we had a preview in one of the webinars, maybe we can also do that at the end of this one?</p:text>
  </p:cm>
  <p:cm authorId="1" dt="2025-01-28T08:35:55.971" idx="3">
    <p:pos x="6000" y="0"/>
    <p:text>Sure good idea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120be9a35a4_0_1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2" name="Google Shape;62;g120be9a35a4_0_10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63;g120be9a35a4_0_10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2b1f836c2b9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2b1f836c2b9_0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Johannes</a:t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3142b6d762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Google Shape;199;g3142b6d762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3142b6d7622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3142b6d7622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3142b6d7622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" name="Google Shape;217;g3142b6d7622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3142b6d7622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7" name="Google Shape;237;g3142b6d7622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3142b6d7622_0_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" name="Google Shape;276;g3142b6d7622_0_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3142b6d7622_0_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3142b6d7622_0_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3142b6d7622_0_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2" name="Google Shape;292;g3142b6d7622_0_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g3142b6d7622_0_1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6" name="Google Shape;306;g3142b6d7622_0_1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g2de67a2d0d8_0_1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0" name="Google Shape;320;g2de67a2d0d8_0_1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1306ecdbf1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" name="Google Shape;71;g1306ecdbf1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2de67a2d0d8_0_2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8" name="Google Shape;328;g2de67a2d0d8_0_2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2b1f836c2b9_0_2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7" name="Google Shape;337;g2b1f836c2b9_0_2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g3257f380ee1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5" name="Google Shape;355;g3257f380ee1_0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g2b1f836c2b9_0_2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3" name="Google Shape;373;g2b1f836c2b9_0_2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g2da135e8652_0_4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0" name="Google Shape;380;g2da135e8652_0_4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g2da135e8652_0_4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8" name="Google Shape;388;g2da135e8652_0_4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g2b1f836c2b9_0_2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9" name="Google Shape;399;g2b1f836c2b9_0_2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g2de67a2d0d8_0_5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2" name="Google Shape;412;g2de67a2d0d8_0_5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g3142b6d7622_0_1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8" name="Google Shape;418;g3142b6d7622_0_1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g2b1f836c2b9_0_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6" name="Google Shape;426;g2b1f836c2b9_0_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25a0a974ae8_2_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25a0a974ae8_2_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g2b2459ccfe6_2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9" name="Google Shape;439;g2b2459ccfe6_2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g2de67a2d0d8_0_1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3" name="Google Shape;453;g2de67a2d0d8_0_1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Another important thing to know is how content is actually managed within the platform </a:t>
            </a:r>
            <a:br>
              <a:rPr lang="de"/>
            </a:br>
            <a:br>
              <a:rPr lang="de"/>
            </a:br>
            <a:r>
              <a:rPr lang="de"/>
              <a:t>Usually you have Collections - so folders, in which the documents and single images are stored - they have a name and an ID number </a:t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g2b2459ccfe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1" name="Google Shape;461;g2b2459ccfe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g2b2459ccfe6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2" name="Google Shape;472;g2b2459ccfe6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g2b2459ccfe6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8" name="Google Shape;478;g2b2459ccfe6_0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g2de67a2d0d8_0_5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0" name="Google Shape;490;g2de67a2d0d8_0_5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g2b2459ccfe6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6" name="Google Shape;496;g2b2459ccfe6_0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g2da7a4e76a9_1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9" name="Google Shape;509;g2da7a4e76a9_1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g2b1f836c2b9_0_3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6" name="Google Shape;516;g2b1f836c2b9_0_3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2de67a2d0d8_0_1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2de67a2d0d8_0_1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Another important thing to know is how content is actually managed within the platform </a:t>
            </a:r>
            <a:br>
              <a:rPr lang="de"/>
            </a:br>
            <a:br>
              <a:rPr lang="de"/>
            </a:br>
            <a:r>
              <a:rPr lang="de"/>
              <a:t>Usually you have Collections - so folders, in which the documents and single images are stored - they have a name and an ID number 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2de67a2d0d8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2de67a2d0d8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g2b1f836c2b9_0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8" name="Google Shape;538;g2b1f836c2b9_0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g2b1f836c2b9_0_3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6" name="Google Shape;546;g2b1f836c2b9_0_3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g2de67a2d0d8_0_3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3" name="Google Shape;553;g2de67a2d0d8_0_3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g2de67a2d0d8_0_5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0" name="Google Shape;560;g2de67a2d0d8_0_5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g2de67a2d0d8_0_3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6" name="Google Shape;566;g2de67a2d0d8_0_3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Google Shape;574;g329fb6d0847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5" name="Google Shape;575;g329fb6d0847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g2da135e8652_0_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4" name="Google Shape;584;g2da135e8652_0_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Google Shape;599;g2de67a2d0d8_0_1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0" name="Google Shape;600;g2de67a2d0d8_0_1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dirty="0"/>
              <a:t>Another important thing to know is how content is actually managed within the platform </a:t>
            </a:r>
            <a:br>
              <a:rPr lang="de" dirty="0"/>
            </a:br>
            <a:br>
              <a:rPr lang="de" dirty="0"/>
            </a:br>
            <a:r>
              <a:rPr lang="de" dirty="0"/>
              <a:t>Usually you have Collections - so folders, in which the documents and single images are stored - they have a name and an ID number </a:t>
            </a:r>
            <a:endParaRPr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Google Shape;605;g327a2b67f68_0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6" name="Google Shape;606;g327a2b67f68_0_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Google Shape;623;g2de67a2d0d8_0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4" name="Google Shape;624;g2de67a2d0d8_0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2b1f836c2b9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2b1f836c2b9_0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" name="Google Shape;632;g2da135e8652_0_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3" name="Google Shape;633;g2da135e8652_0_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Mirjam</a:t>
            </a: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Google Shape;646;g2de67a2d0d8_0_3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7" name="Google Shape;647;g2de67a2d0d8_0_3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Mirjam</a:t>
            </a: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g2de67a2d0d8_0_3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1" name="Google Shape;661;g2de67a2d0d8_0_3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Google Shape;670;g2de67a2d0d8_0_3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1" name="Google Shape;671;g2de67a2d0d8_0_3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" name="Google Shape;690;g2da135e8652_0_3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1" name="Google Shape;691;g2da135e8652_0_3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Google Shape;697;g3142b6d7622_0_2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8" name="Google Shape;698;g3142b6d7622_0_2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g2da135e8652_0_3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3" name="Google Shape;723;g2da135e8652_0_3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Google Shape;729;g2de67a2d0d8_0_4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0" name="Google Shape;730;g2de67a2d0d8_0_4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6" name="Google Shape;736;g2da135e8652_0_3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7" name="Google Shape;737;g2da135e8652_0_3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Google Shape;746;g2de67a2d0d8_0_4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7" name="Google Shape;747;g2de67a2d0d8_0_4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1306ecdbf17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1306ecdbf17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" name="Google Shape;757;g2de67a2d0d8_0_4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8" name="Google Shape;758;g2de67a2d0d8_0_4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" name="Google Shape;769;g2de67a2d0d8_0_5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0" name="Google Shape;770;g2de67a2d0d8_0_5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Google Shape;775;g2da135e8652_0_3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6" name="Google Shape;776;g2da135e8652_0_3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" name="Google Shape;788;g2da135e8652_0_1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9" name="Google Shape;789;g2da135e8652_0_1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" name="Google Shape;795;g2de67a2d0d8_0_5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6" name="Google Shape;796;g2de67a2d0d8_0_5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2" name="Google Shape;802;g2da135e8652_0_1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" name="Google Shape;803;g2da135e8652_0_1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1" name="Google Shape;811;g32a4dcf8e66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2" name="Google Shape;812;g32a4dcf8e66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g32a4dcf8e66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2" name="Google Shape;822;g32a4dcf8e66_0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7" name="Google Shape;827;g32a4dcf8e66_0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8" name="Google Shape;828;g32a4dcf8e66_0_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g32a4dcf8e66_0_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4" name="Google Shape;834;g32a4dcf8e66_0_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2de67a2d0d8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2de67a2d0d8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" name="Google Shape;839;g32a4dcf8e66_0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0" name="Google Shape;840;g32a4dcf8e66_0_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" name="Google Shape;847;g2de67a2d0d8_0_1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8" name="Google Shape;848;g2de67a2d0d8_0_1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4" name="Google Shape;854;g2de67a2d0d8_0_5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5" name="Google Shape;855;g2de67a2d0d8_0_5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Google Shape;860;g1a7e31faa05_0_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1" name="Google Shape;861;g1a7e31faa05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8" name="Google Shape;868;g1a7e31faa05_0_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9" name="Google Shape;869;g1a7e31faa05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5" name="Google Shape;875;g3142b6d7622_0_3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6" name="Google Shape;876;g3142b6d7622_0_3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3" name="Google Shape;883;g3046af8186b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4" name="Google Shape;884;g3046af8186b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Gruppen von Forschenden für Uni-Projekte, große Forschungsteams für detaillierten Research, Forschungsinstitutionen</a:t>
            </a:r>
            <a:endParaRPr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" name="Google Shape;891;g3046af8186b_1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2" name="Google Shape;892;g3046af8186b_1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Einzelpersonen aus Interesse &amp; Familienforschung aber auch profesionelle Genealog:innen</a:t>
            </a:r>
            <a:endParaRPr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9" name="Google Shape;899;g3046af8186b_1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0" name="Google Shape;900;g3046af8186b_1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Und natürlich Archive</a:t>
            </a:r>
            <a:endParaRPr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7" name="Google Shape;907;g3046af8186b_1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8" name="Google Shape;908;g3046af8186b_1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Transkribus ist also als Werkzeug zu verstehen, und nicht als Ersatz.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2de67a2d0d8_0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2de67a2d0d8_0_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8" name="Google Shape;918;g3142b6d7622_0_3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9" name="Google Shape;919;g3142b6d7622_0_3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Google Shape;925;g2b244a69411_1_3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6" name="Google Shape;926;g2b244a69411_1_3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" name="Google Shape;932;g25a0a974ae8_2_1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3" name="Google Shape;933;g25a0a974ae8_2_1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9" name="Google Shape;939;g3142b6d7622_0_4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0" name="Google Shape;940;g3142b6d7622_0_4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7" name="Google Shape;947;g25a0a974ae8_2_1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8" name="Google Shape;948;g25a0a974ae8_2_1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2de67a2d0d8_0_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2de67a2d0d8_0_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7" name="Google Shape;47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Inhalt" type="obj">
  <p:cSld name="OBJECT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3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Inter"/>
              <a:buNone/>
              <a:defRPr b="1">
                <a:solidFill>
                  <a:srgbClr val="434343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Inter"/>
              <a:buNone/>
              <a:defRPr b="1">
                <a:solidFill>
                  <a:srgbClr val="434343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Inter"/>
              <a:buNone/>
              <a:defRPr b="1">
                <a:solidFill>
                  <a:srgbClr val="434343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Inter"/>
              <a:buNone/>
              <a:defRPr b="1">
                <a:solidFill>
                  <a:srgbClr val="434343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Inter"/>
              <a:buNone/>
              <a:defRPr b="1">
                <a:solidFill>
                  <a:srgbClr val="434343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Inter"/>
              <a:buNone/>
              <a:defRPr b="1">
                <a:solidFill>
                  <a:srgbClr val="434343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Inter"/>
              <a:buNone/>
              <a:defRPr b="1">
                <a:solidFill>
                  <a:srgbClr val="434343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Inter"/>
              <a:buNone/>
              <a:defRPr b="1">
                <a:solidFill>
                  <a:srgbClr val="434343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Inter"/>
              <a:buNone/>
              <a:defRPr b="1">
                <a:solidFill>
                  <a:srgbClr val="434343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"/>
              <a:buChar char="●"/>
              <a:defRPr>
                <a:latin typeface="Inter"/>
                <a:ea typeface="Inter"/>
                <a:cs typeface="Inter"/>
                <a:sym typeface="Inter"/>
              </a:defRPr>
            </a:lvl1pPr>
            <a:lvl2pPr marL="914400" lvl="1" indent="-3175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"/>
              <a:buChar char="○"/>
              <a:defRPr>
                <a:latin typeface="Inter"/>
                <a:ea typeface="Inter"/>
                <a:cs typeface="Inter"/>
                <a:sym typeface="Inter"/>
              </a:defRPr>
            </a:lvl2pPr>
            <a:lvl3pPr marL="1371600" lvl="2" indent="-3175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"/>
              <a:buChar char="■"/>
              <a:defRPr>
                <a:latin typeface="Inter"/>
                <a:ea typeface="Inter"/>
                <a:cs typeface="Inter"/>
                <a:sym typeface="Inter"/>
              </a:defRPr>
            </a:lvl3pPr>
            <a:lvl4pPr marL="1828800" lvl="3" indent="-3175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"/>
              <a:buChar char="●"/>
              <a:defRPr>
                <a:latin typeface="Inter"/>
                <a:ea typeface="Inter"/>
                <a:cs typeface="Inter"/>
                <a:sym typeface="Inter"/>
              </a:defRPr>
            </a:lvl4pPr>
            <a:lvl5pPr marL="2286000" lvl="4" indent="-3175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"/>
              <a:buChar char="○"/>
              <a:defRPr>
                <a:latin typeface="Inter"/>
                <a:ea typeface="Inter"/>
                <a:cs typeface="Inter"/>
                <a:sym typeface="Inter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"/>
              <a:buChar char="■"/>
              <a:defRPr>
                <a:latin typeface="Inter"/>
                <a:ea typeface="Inter"/>
                <a:cs typeface="Inter"/>
                <a:sym typeface="Inter"/>
              </a:defRPr>
            </a:lvl6pPr>
            <a:lvl7pPr marL="3200400" lvl="6" indent="-3175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"/>
              <a:buChar char="●"/>
              <a:defRPr>
                <a:latin typeface="Inter"/>
                <a:ea typeface="Inter"/>
                <a:cs typeface="Inter"/>
                <a:sym typeface="Inter"/>
              </a:defRPr>
            </a:lvl7pPr>
            <a:lvl8pPr marL="3657600" lvl="7" indent="-3175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"/>
              <a:buChar char="○"/>
              <a:defRPr>
                <a:latin typeface="Inter"/>
                <a:ea typeface="Inter"/>
                <a:cs typeface="Inter"/>
                <a:sym typeface="Inter"/>
              </a:defRPr>
            </a:lvl8pPr>
            <a:lvl9pPr marL="4114800" lvl="8" indent="-317500" algn="l" rtl="0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400"/>
              <a:buFont typeface="Inter"/>
              <a:buChar char="■"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56" name="Google Shape;56;p1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_HEADER_1">
  <p:cSld name="SECTION_HEADER_1">
    <p:bg>
      <p:bgPr>
        <a:solidFill>
          <a:srgbClr val="F1E8D7"/>
        </a:solidFill>
        <a:effectLst/>
      </p:bgPr>
    </p:bg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4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Playfair Display"/>
              <a:buNone/>
              <a:defRPr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2" name="Google Shape;32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Playfair Display"/>
              <a:buNone/>
              <a:defRPr sz="4800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Playfair Display"/>
              <a:buNone/>
              <a:defRPr sz="4800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Playfair Display"/>
              <a:buNone/>
              <a:defRPr sz="4800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Playfair Display"/>
              <a:buNone/>
              <a:defRPr sz="4800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Playfair Display"/>
              <a:buNone/>
              <a:defRPr sz="4800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Playfair Display"/>
              <a:buNone/>
              <a:defRPr sz="4800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Playfair Display"/>
              <a:buNone/>
              <a:defRPr sz="4800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Playfair Display"/>
              <a:buNone/>
              <a:defRPr sz="4800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Playfair Display"/>
              <a:buNone/>
              <a:defRPr sz="4800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endParaRPr/>
          </a:p>
        </p:txBody>
      </p:sp>
      <p:sp>
        <p:nvSpPr>
          <p:cNvPr id="35" name="Google Shape;35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4" name="Google Shape;44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F3EBDD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‹nr.›</a:t>
            </a:fld>
            <a:endParaRPr/>
          </a:p>
        </p:txBody>
      </p:sp>
      <p:sp>
        <p:nvSpPr>
          <p:cNvPr id="9" name="Google Shape;9;p1"/>
          <p:cNvSpPr/>
          <p:nvPr/>
        </p:nvSpPr>
        <p:spPr>
          <a:xfrm>
            <a:off x="3932700" y="5084575"/>
            <a:ext cx="1278600" cy="106500"/>
          </a:xfrm>
          <a:prstGeom prst="rect">
            <a:avLst/>
          </a:prstGeom>
          <a:solidFill>
            <a:srgbClr val="8E855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spd="med">
    <p:fade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readcoop.eu/transkribus/public-models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5" Type="http://schemas.openxmlformats.org/officeDocument/2006/relationships/comments" Target="../comments/comment1.xml"/><Relationship Id="rId4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app.transkribus.org/sites/archief-schiedam" TargetMode="External"/><Relationship Id="rId4" Type="http://schemas.openxmlformats.org/officeDocument/2006/relationships/image" Target="../media/image6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kronieken.transkribus.eu/" TargetMode="External"/><Relationship Id="rId4" Type="http://schemas.openxmlformats.org/officeDocument/2006/relationships/image" Target="../media/image62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4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67.png"/><Relationship Id="rId4" Type="http://schemas.openxmlformats.org/officeDocument/2006/relationships/image" Target="../media/image3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67.png"/><Relationship Id="rId4" Type="http://schemas.openxmlformats.org/officeDocument/2006/relationships/image" Target="../media/image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png"/><Relationship Id="rId4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gi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29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73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0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beta.transkribus.eu" TargetMode="Externa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4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6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ranskribus.org/plans" TargetMode="External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ranskribus.org/success-story/discovering-a-lost-play-by-lope-de-vega-alvaro-cuellar" TargetMode="External"/><Relationship Id="rId7" Type="http://schemas.openxmlformats.org/officeDocument/2006/relationships/image" Target="../media/image91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0.png"/><Relationship Id="rId5" Type="http://schemas.openxmlformats.org/officeDocument/2006/relationships/hyperlink" Target="https://www.transkribus.org/success-story/transcribing-the-personal-album-of-zoila-aurora-caceres" TargetMode="External"/><Relationship Id="rId4" Type="http://schemas.openxmlformats.org/officeDocument/2006/relationships/hyperlink" Target="https://www.youtube.com/watch?v=NNspVJCdaQw" TargetMode="Externa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hyperlink" Target="https://transkribus.eu/r/marjory-fleming/#/" TargetMode="External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3.png"/><Relationship Id="rId5" Type="http://schemas.openxmlformats.org/officeDocument/2006/relationships/image" Target="../media/image92.jpg"/><Relationship Id="rId4" Type="http://schemas.openxmlformats.org/officeDocument/2006/relationships/hyperlink" Target="https://www.transkribus.org/success-story/amsterdam-notary-archives" TargetMode="Externa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g"/><Relationship Id="rId7" Type="http://schemas.openxmlformats.org/officeDocument/2006/relationships/image" Target="../media/image95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www.transkribus.org/success-story/making-200-years-of-bautzens-city-history-accessible" TargetMode="External"/><Relationship Id="rId5" Type="http://schemas.openxmlformats.org/officeDocument/2006/relationships/hyperlink" Target="https://www.transkribus.org/success-story/state-archives-of-zurich" TargetMode="External"/><Relationship Id="rId4" Type="http://schemas.openxmlformats.org/officeDocument/2006/relationships/hyperlink" Target="https://www.transkribus.org/success-story/national-archives-of-the-netherlands" TargetMode="Externa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hyperlink" Target="https://readcoop.eu/transkribus/scholarship/" TargetMode="External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6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4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transkribus.org/events" TargetMode="Externa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ctrTitle"/>
          </p:nvPr>
        </p:nvSpPr>
        <p:spPr>
          <a:xfrm>
            <a:off x="311700" y="2950100"/>
            <a:ext cx="8520600" cy="13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</a:pPr>
            <a:r>
              <a:rPr lang="de" sz="2500" b="1" dirty="0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Uitleg voor beginners</a:t>
            </a:r>
            <a:endParaRPr sz="1400" b="1" dirty="0">
              <a:highlight>
                <a:srgbClr val="FFFFFF"/>
              </a:highlight>
              <a:latin typeface="Inter"/>
              <a:ea typeface="Inter"/>
              <a:cs typeface="Inter"/>
              <a:sym typeface="Inter"/>
            </a:endParaRP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</a:pPr>
            <a:endParaRPr sz="1400" b="1" dirty="0">
              <a:highlight>
                <a:srgbClr val="FFFFFF"/>
              </a:highlight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6" name="Google Shape;66;p15"/>
          <p:cNvSpPr txBox="1"/>
          <p:nvPr/>
        </p:nvSpPr>
        <p:spPr>
          <a:xfrm>
            <a:off x="3657150" y="4698000"/>
            <a:ext cx="18297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200" dirty="0">
                <a:solidFill>
                  <a:srgbClr val="666666"/>
                </a:solidFill>
                <a:latin typeface="Inter"/>
                <a:ea typeface="Inter"/>
                <a:cs typeface="Inter"/>
                <a:sym typeface="Inter"/>
              </a:rPr>
              <a:t>24 februari 2025</a:t>
            </a:r>
            <a:endParaRPr sz="1200" dirty="0">
              <a:solidFill>
                <a:srgbClr val="666666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67" name="Google Shape;67;p15"/>
          <p:cNvPicPr preferRelativeResize="0"/>
          <p:nvPr/>
        </p:nvPicPr>
        <p:blipFill rotWithShape="1">
          <a:blip r:embed="rId3">
            <a:alphaModFix/>
          </a:blip>
          <a:srcRect t="61622" b="5859"/>
          <a:stretch/>
        </p:blipFill>
        <p:spPr>
          <a:xfrm>
            <a:off x="0" y="0"/>
            <a:ext cx="9144003" cy="1672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71713" y="1970900"/>
            <a:ext cx="4400574" cy="898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3060"/>
        </a:solidFill>
        <a:effectLst/>
      </p:bgPr>
    </p:bg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5"/>
          <p:cNvSpPr/>
          <p:nvPr/>
        </p:nvSpPr>
        <p:spPr>
          <a:xfrm>
            <a:off x="187425" y="1512925"/>
            <a:ext cx="8811600" cy="1434900"/>
          </a:xfrm>
          <a:prstGeom prst="roundRect">
            <a:avLst>
              <a:gd name="adj" fmla="val 3953"/>
            </a:avLst>
          </a:prstGeom>
          <a:solidFill>
            <a:srgbClr val="F1E8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88" name="Google Shape;188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07025" y="4498949"/>
            <a:ext cx="1329951" cy="271550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25"/>
          <p:cNvSpPr txBox="1"/>
          <p:nvPr/>
        </p:nvSpPr>
        <p:spPr>
          <a:xfrm>
            <a:off x="1288500" y="3762325"/>
            <a:ext cx="65670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2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Documenten uploaden en beheren</a:t>
            </a:r>
            <a:endParaRPr sz="2400">
              <a:solidFill>
                <a:schemeClr val="lt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190" name="Google Shape;190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0800" y="1757831"/>
            <a:ext cx="902425" cy="901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25"/>
          <p:cNvPicPr preferRelativeResize="0"/>
          <p:nvPr/>
        </p:nvPicPr>
        <p:blipFill>
          <a:blip r:embed="rId5">
            <a:alphaModFix amt="18000"/>
          </a:blip>
          <a:stretch>
            <a:fillRect/>
          </a:stretch>
        </p:blipFill>
        <p:spPr>
          <a:xfrm>
            <a:off x="2975665" y="1757416"/>
            <a:ext cx="902426" cy="9024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25"/>
          <p:cNvPicPr preferRelativeResize="0"/>
          <p:nvPr/>
        </p:nvPicPr>
        <p:blipFill>
          <a:blip r:embed="rId6">
            <a:alphaModFix amt="18000"/>
          </a:blip>
          <a:stretch>
            <a:fillRect/>
          </a:stretch>
        </p:blipFill>
        <p:spPr>
          <a:xfrm>
            <a:off x="5330530" y="1757822"/>
            <a:ext cx="902425" cy="9015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25"/>
          <p:cNvPicPr preferRelativeResize="0"/>
          <p:nvPr/>
        </p:nvPicPr>
        <p:blipFill>
          <a:blip r:embed="rId7">
            <a:alphaModFix amt="18000"/>
          </a:blip>
          <a:stretch>
            <a:fillRect/>
          </a:stretch>
        </p:blipFill>
        <p:spPr>
          <a:xfrm>
            <a:off x="7685394" y="1757406"/>
            <a:ext cx="902426" cy="902426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25"/>
          <p:cNvSpPr/>
          <p:nvPr/>
        </p:nvSpPr>
        <p:spPr>
          <a:xfrm>
            <a:off x="2163943" y="2000145"/>
            <a:ext cx="171000" cy="464100"/>
          </a:xfrm>
          <a:prstGeom prst="chevron">
            <a:avLst>
              <a:gd name="adj" fmla="val 50000"/>
            </a:avLst>
          </a:prstGeom>
          <a:solidFill>
            <a:srgbClr val="193060">
              <a:alpha val="345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195" name="Google Shape;195;p25"/>
          <p:cNvSpPr/>
          <p:nvPr/>
        </p:nvSpPr>
        <p:spPr>
          <a:xfrm>
            <a:off x="4518806" y="2000145"/>
            <a:ext cx="171000" cy="464100"/>
          </a:xfrm>
          <a:prstGeom prst="chevron">
            <a:avLst>
              <a:gd name="adj" fmla="val 50000"/>
            </a:avLst>
          </a:prstGeom>
          <a:solidFill>
            <a:srgbClr val="193060">
              <a:alpha val="345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196" name="Google Shape;196;p25"/>
          <p:cNvSpPr/>
          <p:nvPr/>
        </p:nvSpPr>
        <p:spPr>
          <a:xfrm>
            <a:off x="6873681" y="2000145"/>
            <a:ext cx="171000" cy="464100"/>
          </a:xfrm>
          <a:prstGeom prst="chevron">
            <a:avLst>
              <a:gd name="adj" fmla="val 50000"/>
            </a:avLst>
          </a:prstGeom>
          <a:solidFill>
            <a:srgbClr val="193060">
              <a:alpha val="345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Google Shape;201;p26"/>
          <p:cNvGrpSpPr/>
          <p:nvPr/>
        </p:nvGrpSpPr>
        <p:grpSpPr>
          <a:xfrm>
            <a:off x="2747975" y="1059525"/>
            <a:ext cx="5897100" cy="1972500"/>
            <a:chOff x="2747975" y="1059525"/>
            <a:chExt cx="5897100" cy="1972500"/>
          </a:xfrm>
        </p:grpSpPr>
        <p:sp>
          <p:nvSpPr>
            <p:cNvPr id="202" name="Google Shape;202;p26"/>
            <p:cNvSpPr/>
            <p:nvPr/>
          </p:nvSpPr>
          <p:spPr>
            <a:xfrm>
              <a:off x="2747975" y="1246713"/>
              <a:ext cx="1825800" cy="1785300"/>
            </a:xfrm>
            <a:prstGeom prst="wedgeEllipseCallout">
              <a:avLst>
                <a:gd name="adj1" fmla="val -55817"/>
                <a:gd name="adj2" fmla="val 67288"/>
              </a:avLst>
            </a:prstGeom>
            <a:solidFill>
              <a:srgbClr val="E8EB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03;p26"/>
            <p:cNvSpPr/>
            <p:nvPr/>
          </p:nvSpPr>
          <p:spPr>
            <a:xfrm>
              <a:off x="2747975" y="1059525"/>
              <a:ext cx="5897100" cy="1972500"/>
            </a:xfrm>
            <a:prstGeom prst="roundRect">
              <a:avLst>
                <a:gd name="adj" fmla="val 16667"/>
              </a:avLst>
            </a:prstGeom>
            <a:solidFill>
              <a:srgbClr val="E8EB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4" name="Google Shape;204;p26"/>
          <p:cNvSpPr txBox="1">
            <a:spLocks noGrp="1"/>
          </p:cNvSpPr>
          <p:nvPr>
            <p:ph type="title"/>
          </p:nvPr>
        </p:nvSpPr>
        <p:spPr>
          <a:xfrm>
            <a:off x="2882075" y="1424475"/>
            <a:ext cx="5628900" cy="1242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2800"/>
              <a:t>Voordat we beginnen, moeten we eerst het </a:t>
            </a:r>
            <a:r>
              <a:rPr lang="de" sz="2800" b="1"/>
              <a:t>bestandsbeheer</a:t>
            </a:r>
            <a:r>
              <a:rPr lang="de" sz="2800"/>
              <a:t> in Transkribus begrijpen.</a:t>
            </a:r>
            <a:endParaRPr sz="2800"/>
          </a:p>
        </p:txBody>
      </p:sp>
      <p:pic>
        <p:nvPicPr>
          <p:cNvPr id="205" name="Google Shape;205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7150" y="2420750"/>
            <a:ext cx="2250826" cy="22508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27"/>
          <p:cNvSpPr txBox="1"/>
          <p:nvPr/>
        </p:nvSpPr>
        <p:spPr>
          <a:xfrm>
            <a:off x="490200" y="1533075"/>
            <a:ext cx="79584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49250" algn="l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900"/>
              <a:buFont typeface="Inter Light"/>
              <a:buChar char="●"/>
            </a:pPr>
            <a:r>
              <a:rPr lang="de" sz="19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Collecties (=projecten)</a:t>
            </a:r>
            <a:endParaRPr sz="19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sp>
        <p:nvSpPr>
          <p:cNvPr id="211" name="Google Shape;211;p27"/>
          <p:cNvSpPr txBox="1"/>
          <p:nvPr/>
        </p:nvSpPr>
        <p:spPr>
          <a:xfrm>
            <a:off x="490200" y="258900"/>
            <a:ext cx="80616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3466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Content management system</a:t>
            </a:r>
            <a:endParaRPr sz="3600">
              <a:solidFill>
                <a:srgbClr val="434343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212" name="Google Shape;212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98050" y="2698163"/>
            <a:ext cx="1609575" cy="8518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213" name="Google Shape;213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98050" y="3728945"/>
            <a:ext cx="1609575" cy="88993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214" name="Google Shape;214;p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198050" y="1634200"/>
            <a:ext cx="1609575" cy="884989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8"/>
          <p:cNvSpPr txBox="1"/>
          <p:nvPr/>
        </p:nvSpPr>
        <p:spPr>
          <a:xfrm>
            <a:off x="490200" y="1533075"/>
            <a:ext cx="7958400" cy="8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49250" algn="l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900"/>
              <a:buFont typeface="Inter Light"/>
              <a:buChar char="●"/>
            </a:pPr>
            <a:r>
              <a:rPr lang="de" sz="19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Collecties (=projecten)</a:t>
            </a:r>
            <a:endParaRPr sz="19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914400" lvl="1" indent="-349250" algn="l" rtl="0">
              <a:spcBef>
                <a:spcPts val="1000"/>
              </a:spcBef>
              <a:spcAft>
                <a:spcPts val="1000"/>
              </a:spcAft>
              <a:buClr>
                <a:srgbClr val="434343"/>
              </a:buClr>
              <a:buSzPts val="1900"/>
              <a:buFont typeface="Inter Light"/>
              <a:buChar char="○"/>
            </a:pPr>
            <a:r>
              <a:rPr lang="de" sz="19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Documenten</a:t>
            </a:r>
            <a:endParaRPr sz="19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cxnSp>
        <p:nvCxnSpPr>
          <p:cNvPr id="220" name="Google Shape;220;p28"/>
          <p:cNvCxnSpPr/>
          <p:nvPr/>
        </p:nvCxnSpPr>
        <p:spPr>
          <a:xfrm rot="-5400000" flipH="1">
            <a:off x="5738850" y="2438050"/>
            <a:ext cx="974400" cy="362400"/>
          </a:xfrm>
          <a:prstGeom prst="bentConnector3">
            <a:avLst>
              <a:gd name="adj1" fmla="val 99346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grpSp>
        <p:nvGrpSpPr>
          <p:cNvPr id="221" name="Google Shape;221;p28"/>
          <p:cNvGrpSpPr/>
          <p:nvPr/>
        </p:nvGrpSpPr>
        <p:grpSpPr>
          <a:xfrm>
            <a:off x="4198050" y="1577449"/>
            <a:ext cx="3115600" cy="3041426"/>
            <a:chOff x="4198050" y="1577449"/>
            <a:chExt cx="3115600" cy="3041426"/>
          </a:xfrm>
        </p:grpSpPr>
        <p:cxnSp>
          <p:nvCxnSpPr>
            <p:cNvPr id="222" name="Google Shape;222;p28"/>
            <p:cNvCxnSpPr/>
            <p:nvPr/>
          </p:nvCxnSpPr>
          <p:spPr>
            <a:xfrm rot="10800000" flipH="1">
              <a:off x="5796150" y="2107175"/>
              <a:ext cx="611100" cy="21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grpSp>
          <p:nvGrpSpPr>
            <p:cNvPr id="223" name="Google Shape;223;p28"/>
            <p:cNvGrpSpPr/>
            <p:nvPr/>
          </p:nvGrpSpPr>
          <p:grpSpPr>
            <a:xfrm>
              <a:off x="4198050" y="1577449"/>
              <a:ext cx="3115600" cy="3041426"/>
              <a:chOff x="4198050" y="2034649"/>
              <a:chExt cx="3115600" cy="3041426"/>
            </a:xfrm>
          </p:grpSpPr>
          <p:pic>
            <p:nvPicPr>
              <p:cNvPr id="224" name="Google Shape;224;p28"/>
              <p:cNvPicPr preferRelativeResize="0"/>
              <p:nvPr/>
            </p:nvPicPr>
            <p:blipFill>
              <a:blip r:embed="rId3">
                <a:alphaModFix amt="34000"/>
              </a:blip>
              <a:stretch>
                <a:fillRect/>
              </a:stretch>
            </p:blipFill>
            <p:spPr>
              <a:xfrm>
                <a:off x="4198050" y="3155363"/>
                <a:ext cx="1609575" cy="85180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</p:pic>
          <p:pic>
            <p:nvPicPr>
              <p:cNvPr id="225" name="Google Shape;225;p28"/>
              <p:cNvPicPr preferRelativeResize="0"/>
              <p:nvPr/>
            </p:nvPicPr>
            <p:blipFill>
              <a:blip r:embed="rId4">
                <a:alphaModFix amt="34000"/>
              </a:blip>
              <a:stretch>
                <a:fillRect/>
              </a:stretch>
            </p:blipFill>
            <p:spPr>
              <a:xfrm>
                <a:off x="4198050" y="4186145"/>
                <a:ext cx="1609575" cy="88993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</p:pic>
          <p:pic>
            <p:nvPicPr>
              <p:cNvPr id="226" name="Google Shape;226;p28"/>
              <p:cNvPicPr preferRelativeResize="0"/>
              <p:nvPr/>
            </p:nvPicPr>
            <p:blipFill>
              <a:blip r:embed="rId5">
                <a:alphaModFix/>
              </a:blip>
              <a:stretch>
                <a:fillRect/>
              </a:stretch>
            </p:blipFill>
            <p:spPr>
              <a:xfrm>
                <a:off x="4198050" y="2091400"/>
                <a:ext cx="1609575" cy="884989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</p:pic>
          <p:pic>
            <p:nvPicPr>
              <p:cNvPr id="227" name="Google Shape;227;p28"/>
              <p:cNvPicPr preferRelativeResize="0"/>
              <p:nvPr/>
            </p:nvPicPr>
            <p:blipFill>
              <a:blip r:embed="rId6">
                <a:alphaModFix/>
              </a:blip>
              <a:stretch>
                <a:fillRect/>
              </a:stretch>
            </p:blipFill>
            <p:spPr>
              <a:xfrm rot="-228077">
                <a:off x="6323786" y="2062242"/>
                <a:ext cx="860972" cy="860189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28" name="Google Shape;228;p28"/>
              <p:cNvSpPr txBox="1"/>
              <p:nvPr/>
            </p:nvSpPr>
            <p:spPr>
              <a:xfrm>
                <a:off x="6296225" y="2443950"/>
                <a:ext cx="987000" cy="255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de" sz="1000" b="1">
                    <a:latin typeface="Inter"/>
                    <a:ea typeface="Inter"/>
                    <a:cs typeface="Inter"/>
                    <a:sym typeface="Inter"/>
                  </a:rPr>
                  <a:t>Doc 1</a:t>
                </a:r>
                <a:endParaRPr sz="1000" b="1">
                  <a:latin typeface="Inter"/>
                  <a:ea typeface="Inter"/>
                  <a:cs typeface="Inter"/>
                  <a:sym typeface="Inter"/>
                </a:endParaRPr>
              </a:p>
            </p:txBody>
          </p:sp>
          <p:pic>
            <p:nvPicPr>
              <p:cNvPr id="229" name="Google Shape;229;p28"/>
              <p:cNvPicPr preferRelativeResize="0"/>
              <p:nvPr/>
            </p:nvPicPr>
            <p:blipFill>
              <a:blip r:embed="rId6">
                <a:alphaModFix/>
              </a:blip>
              <a:stretch>
                <a:fillRect/>
              </a:stretch>
            </p:blipFill>
            <p:spPr>
              <a:xfrm rot="-228077">
                <a:off x="6323786" y="3042892"/>
                <a:ext cx="860972" cy="860189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30" name="Google Shape;230;p28"/>
              <p:cNvSpPr txBox="1"/>
              <p:nvPr/>
            </p:nvSpPr>
            <p:spPr>
              <a:xfrm>
                <a:off x="6296225" y="3424600"/>
                <a:ext cx="987000" cy="255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de" sz="1000" b="1">
                    <a:latin typeface="Inter"/>
                    <a:ea typeface="Inter"/>
                    <a:cs typeface="Inter"/>
                    <a:sym typeface="Inter"/>
                  </a:rPr>
                  <a:t>Doc 2</a:t>
                </a:r>
                <a:endParaRPr sz="1000" b="1">
                  <a:latin typeface="Inter"/>
                  <a:ea typeface="Inter"/>
                  <a:cs typeface="Inter"/>
                  <a:sym typeface="Inter"/>
                </a:endParaRPr>
              </a:p>
            </p:txBody>
          </p:sp>
          <p:pic>
            <p:nvPicPr>
              <p:cNvPr id="231" name="Google Shape;231;p28"/>
              <p:cNvPicPr preferRelativeResize="0"/>
              <p:nvPr/>
            </p:nvPicPr>
            <p:blipFill>
              <a:blip r:embed="rId6">
                <a:alphaModFix/>
              </a:blip>
              <a:stretch>
                <a:fillRect/>
              </a:stretch>
            </p:blipFill>
            <p:spPr>
              <a:xfrm rot="-228077">
                <a:off x="6354211" y="4064967"/>
                <a:ext cx="860972" cy="860189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32" name="Google Shape;232;p28"/>
              <p:cNvSpPr txBox="1"/>
              <p:nvPr/>
            </p:nvSpPr>
            <p:spPr>
              <a:xfrm>
                <a:off x="6326650" y="4446675"/>
                <a:ext cx="987000" cy="255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de" sz="1000" b="1">
                    <a:latin typeface="Inter"/>
                    <a:ea typeface="Inter"/>
                    <a:cs typeface="Inter"/>
                    <a:sym typeface="Inter"/>
                  </a:rPr>
                  <a:t>Doc 3</a:t>
                </a:r>
                <a:endParaRPr sz="1000" b="1">
                  <a:latin typeface="Inter"/>
                  <a:ea typeface="Inter"/>
                  <a:cs typeface="Inter"/>
                  <a:sym typeface="Inter"/>
                </a:endParaRPr>
              </a:p>
            </p:txBody>
          </p:sp>
          <p:cxnSp>
            <p:nvCxnSpPr>
              <p:cNvPr id="233" name="Google Shape;233;p28"/>
              <p:cNvCxnSpPr/>
              <p:nvPr/>
            </p:nvCxnSpPr>
            <p:spPr>
              <a:xfrm rot="-5400000" flipH="1">
                <a:off x="5224800" y="3381925"/>
                <a:ext cx="2038800" cy="398700"/>
              </a:xfrm>
              <a:prstGeom prst="bentConnector3">
                <a:avLst>
                  <a:gd name="adj1" fmla="val 99559"/>
                </a:avLst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</p:grpSp>
      <p:sp>
        <p:nvSpPr>
          <p:cNvPr id="234" name="Google Shape;234;p28"/>
          <p:cNvSpPr txBox="1"/>
          <p:nvPr/>
        </p:nvSpPr>
        <p:spPr>
          <a:xfrm>
            <a:off x="490200" y="258900"/>
            <a:ext cx="80616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3466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Content management system</a:t>
            </a:r>
            <a:endParaRPr sz="3600">
              <a:solidFill>
                <a:srgbClr val="434343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9"/>
          <p:cNvSpPr txBox="1"/>
          <p:nvPr/>
        </p:nvSpPr>
        <p:spPr>
          <a:xfrm>
            <a:off x="490200" y="1533075"/>
            <a:ext cx="7958400" cy="131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49250" algn="l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900"/>
              <a:buFont typeface="Inter Light"/>
              <a:buChar char="●"/>
            </a:pPr>
            <a:r>
              <a:rPr lang="de" sz="19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Collecties (=projecten)</a:t>
            </a:r>
            <a:endParaRPr sz="19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914400" lvl="1" indent="-349250" algn="l" rtl="0">
              <a:spcBef>
                <a:spcPts val="1000"/>
              </a:spcBef>
              <a:spcAft>
                <a:spcPts val="0"/>
              </a:spcAft>
              <a:buClr>
                <a:srgbClr val="434343"/>
              </a:buClr>
              <a:buSzPts val="1900"/>
              <a:buFont typeface="Inter Light"/>
              <a:buChar char="○"/>
            </a:pPr>
            <a:r>
              <a:rPr lang="de" sz="19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Documenten</a:t>
            </a:r>
            <a:endParaRPr sz="19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1371600" lvl="2" indent="-349250" algn="l" rtl="0">
              <a:spcBef>
                <a:spcPts val="1000"/>
              </a:spcBef>
              <a:spcAft>
                <a:spcPts val="1000"/>
              </a:spcAft>
              <a:buClr>
                <a:srgbClr val="434343"/>
              </a:buClr>
              <a:buSzPts val="1900"/>
              <a:buFont typeface="Inter Light"/>
              <a:buChar char="■"/>
            </a:pPr>
            <a:r>
              <a:rPr lang="de" sz="19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Afbeeldingen</a:t>
            </a:r>
            <a:endParaRPr sz="19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grpSp>
        <p:nvGrpSpPr>
          <p:cNvPr id="240" name="Google Shape;240;p29"/>
          <p:cNvGrpSpPr/>
          <p:nvPr/>
        </p:nvGrpSpPr>
        <p:grpSpPr>
          <a:xfrm>
            <a:off x="4198050" y="823318"/>
            <a:ext cx="4842872" cy="3822007"/>
            <a:chOff x="4198050" y="823318"/>
            <a:chExt cx="4842872" cy="3822007"/>
          </a:xfrm>
        </p:grpSpPr>
        <p:cxnSp>
          <p:nvCxnSpPr>
            <p:cNvPr id="241" name="Google Shape;241;p29"/>
            <p:cNvCxnSpPr/>
            <p:nvPr/>
          </p:nvCxnSpPr>
          <p:spPr>
            <a:xfrm>
              <a:off x="7030900" y="2084525"/>
              <a:ext cx="1035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242" name="Google Shape;242;p29"/>
            <p:cNvGrpSpPr/>
            <p:nvPr/>
          </p:nvGrpSpPr>
          <p:grpSpPr>
            <a:xfrm>
              <a:off x="4198050" y="823318"/>
              <a:ext cx="4842872" cy="3822007"/>
              <a:chOff x="4198050" y="747118"/>
              <a:chExt cx="4842872" cy="3822007"/>
            </a:xfrm>
          </p:grpSpPr>
          <p:pic>
            <p:nvPicPr>
              <p:cNvPr id="243" name="Google Shape;243;p29"/>
              <p:cNvPicPr preferRelativeResize="0"/>
              <p:nvPr/>
            </p:nvPicPr>
            <p:blipFill>
              <a:blip r:embed="rId3">
                <a:alphaModFix amt="34000"/>
              </a:blip>
              <a:stretch>
                <a:fillRect/>
              </a:stretch>
            </p:blipFill>
            <p:spPr>
              <a:xfrm>
                <a:off x="4198050" y="2648413"/>
                <a:ext cx="1609575" cy="85180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</p:pic>
          <p:pic>
            <p:nvPicPr>
              <p:cNvPr id="244" name="Google Shape;244;p29"/>
              <p:cNvPicPr preferRelativeResize="0"/>
              <p:nvPr/>
            </p:nvPicPr>
            <p:blipFill>
              <a:blip r:embed="rId4">
                <a:alphaModFix amt="34000"/>
              </a:blip>
              <a:stretch>
                <a:fillRect/>
              </a:stretch>
            </p:blipFill>
            <p:spPr>
              <a:xfrm>
                <a:off x="4198050" y="3679195"/>
                <a:ext cx="1609575" cy="88993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</p:pic>
          <p:pic>
            <p:nvPicPr>
              <p:cNvPr id="245" name="Google Shape;245;p29"/>
              <p:cNvPicPr preferRelativeResize="0"/>
              <p:nvPr/>
            </p:nvPicPr>
            <p:blipFill>
              <a:blip r:embed="rId5">
                <a:alphaModFix/>
              </a:blip>
              <a:stretch>
                <a:fillRect/>
              </a:stretch>
            </p:blipFill>
            <p:spPr>
              <a:xfrm>
                <a:off x="4198050" y="1584450"/>
                <a:ext cx="1609575" cy="884989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</p:pic>
          <p:pic>
            <p:nvPicPr>
              <p:cNvPr id="246" name="Google Shape;246;p29"/>
              <p:cNvPicPr preferRelativeResize="0"/>
              <p:nvPr/>
            </p:nvPicPr>
            <p:blipFill>
              <a:blip r:embed="rId6">
                <a:alphaModFix/>
              </a:blip>
              <a:stretch>
                <a:fillRect/>
              </a:stretch>
            </p:blipFill>
            <p:spPr>
              <a:xfrm rot="-228077">
                <a:off x="6323786" y="1555292"/>
                <a:ext cx="860972" cy="860189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47" name="Google Shape;247;p29"/>
              <p:cNvSpPr txBox="1"/>
              <p:nvPr/>
            </p:nvSpPr>
            <p:spPr>
              <a:xfrm>
                <a:off x="6296225" y="1937000"/>
                <a:ext cx="987000" cy="255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de" sz="1000" b="1">
                    <a:latin typeface="Inter"/>
                    <a:ea typeface="Inter"/>
                    <a:cs typeface="Inter"/>
                    <a:sym typeface="Inter"/>
                  </a:rPr>
                  <a:t>Doc 1</a:t>
                </a:r>
                <a:endParaRPr sz="1000" b="1">
                  <a:latin typeface="Inter"/>
                  <a:ea typeface="Inter"/>
                  <a:cs typeface="Inter"/>
                  <a:sym typeface="Inter"/>
                </a:endParaRPr>
              </a:p>
            </p:txBody>
          </p:sp>
          <p:pic>
            <p:nvPicPr>
              <p:cNvPr id="248" name="Google Shape;248;p29"/>
              <p:cNvPicPr preferRelativeResize="0"/>
              <p:nvPr/>
            </p:nvPicPr>
            <p:blipFill>
              <a:blip r:embed="rId6">
                <a:alphaModFix/>
              </a:blip>
              <a:stretch>
                <a:fillRect/>
              </a:stretch>
            </p:blipFill>
            <p:spPr>
              <a:xfrm rot="-228077">
                <a:off x="6323786" y="2535942"/>
                <a:ext cx="860972" cy="860189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49" name="Google Shape;249;p29"/>
              <p:cNvSpPr txBox="1"/>
              <p:nvPr/>
            </p:nvSpPr>
            <p:spPr>
              <a:xfrm>
                <a:off x="6296225" y="2917650"/>
                <a:ext cx="987000" cy="255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de" sz="1000" b="1">
                    <a:latin typeface="Inter"/>
                    <a:ea typeface="Inter"/>
                    <a:cs typeface="Inter"/>
                    <a:sym typeface="Inter"/>
                  </a:rPr>
                  <a:t>Doc 2</a:t>
                </a:r>
                <a:endParaRPr sz="1000" b="1">
                  <a:latin typeface="Inter"/>
                  <a:ea typeface="Inter"/>
                  <a:cs typeface="Inter"/>
                  <a:sym typeface="Inter"/>
                </a:endParaRPr>
              </a:p>
            </p:txBody>
          </p:sp>
          <p:pic>
            <p:nvPicPr>
              <p:cNvPr id="250" name="Google Shape;250;p29"/>
              <p:cNvPicPr preferRelativeResize="0"/>
              <p:nvPr/>
            </p:nvPicPr>
            <p:blipFill>
              <a:blip r:embed="rId6">
                <a:alphaModFix/>
              </a:blip>
              <a:stretch>
                <a:fillRect/>
              </a:stretch>
            </p:blipFill>
            <p:spPr>
              <a:xfrm rot="-228077">
                <a:off x="6354211" y="3558017"/>
                <a:ext cx="860972" cy="860189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51" name="Google Shape;251;p29"/>
              <p:cNvSpPr txBox="1"/>
              <p:nvPr/>
            </p:nvSpPr>
            <p:spPr>
              <a:xfrm>
                <a:off x="6326650" y="3939725"/>
                <a:ext cx="987000" cy="255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de" sz="1000" b="1">
                    <a:latin typeface="Inter"/>
                    <a:ea typeface="Inter"/>
                    <a:cs typeface="Inter"/>
                    <a:sym typeface="Inter"/>
                  </a:rPr>
                  <a:t>Doc 3</a:t>
                </a:r>
                <a:endParaRPr sz="1000" b="1">
                  <a:latin typeface="Inter"/>
                  <a:ea typeface="Inter"/>
                  <a:cs typeface="Inter"/>
                  <a:sym typeface="Inter"/>
                </a:endParaRPr>
              </a:p>
            </p:txBody>
          </p:sp>
          <p:cxnSp>
            <p:nvCxnSpPr>
              <p:cNvPr id="252" name="Google Shape;252;p29"/>
              <p:cNvCxnSpPr/>
              <p:nvPr/>
            </p:nvCxnSpPr>
            <p:spPr>
              <a:xfrm rot="10800000" flipH="1">
                <a:off x="5807825" y="2041100"/>
                <a:ext cx="611100" cy="2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  <p:cxnSp>
            <p:nvCxnSpPr>
              <p:cNvPr id="253" name="Google Shape;253;p29"/>
              <p:cNvCxnSpPr/>
              <p:nvPr/>
            </p:nvCxnSpPr>
            <p:spPr>
              <a:xfrm rot="-5400000" flipH="1">
                <a:off x="5738850" y="2361475"/>
                <a:ext cx="974400" cy="362400"/>
              </a:xfrm>
              <a:prstGeom prst="bentConnector3">
                <a:avLst>
                  <a:gd name="adj1" fmla="val 99346"/>
                </a:avLst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  <p:cxnSp>
            <p:nvCxnSpPr>
              <p:cNvPr id="254" name="Google Shape;254;p29"/>
              <p:cNvCxnSpPr/>
              <p:nvPr/>
            </p:nvCxnSpPr>
            <p:spPr>
              <a:xfrm rot="-5400000" flipH="1">
                <a:off x="5224800" y="2874975"/>
                <a:ext cx="2038800" cy="398700"/>
              </a:xfrm>
              <a:prstGeom prst="bentConnector3">
                <a:avLst>
                  <a:gd name="adj1" fmla="val 99559"/>
                </a:avLst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  <p:grpSp>
            <p:nvGrpSpPr>
              <p:cNvPr id="255" name="Google Shape;255;p29"/>
              <p:cNvGrpSpPr/>
              <p:nvPr/>
            </p:nvGrpSpPr>
            <p:grpSpPr>
              <a:xfrm>
                <a:off x="7369002" y="747118"/>
                <a:ext cx="1455657" cy="1371060"/>
                <a:chOff x="7392540" y="1030593"/>
                <a:chExt cx="1455657" cy="1371060"/>
              </a:xfrm>
            </p:grpSpPr>
            <p:pic>
              <p:nvPicPr>
                <p:cNvPr id="256" name="Google Shape;256;p29"/>
                <p:cNvPicPr preferRelativeResize="0"/>
                <p:nvPr/>
              </p:nvPicPr>
              <p:blipFill>
                <a:blip r:embed="rId7">
                  <a:alphaModFix/>
                </a:blip>
                <a:stretch>
                  <a:fillRect/>
                </a:stretch>
              </p:blipFill>
              <p:spPr>
                <a:xfrm rot="-169761">
                  <a:off x="7418314" y="1054647"/>
                  <a:ext cx="1004522" cy="94412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257" name="Google Shape;257;p29"/>
                <p:cNvPicPr preferRelativeResize="0"/>
                <p:nvPr/>
              </p:nvPicPr>
              <p:blipFill>
                <a:blip r:embed="rId7">
                  <a:alphaModFix/>
                </a:blip>
                <a:stretch>
                  <a:fillRect/>
                </a:stretch>
              </p:blipFill>
              <p:spPr>
                <a:xfrm rot="-169761">
                  <a:off x="7625007" y="1235447"/>
                  <a:ext cx="1004522" cy="94412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258" name="Google Shape;258;p29"/>
                <p:cNvPicPr preferRelativeResize="0"/>
                <p:nvPr/>
              </p:nvPicPr>
              <p:blipFill>
                <a:blip r:embed="rId7">
                  <a:alphaModFix/>
                </a:blip>
                <a:stretch>
                  <a:fillRect/>
                </a:stretch>
              </p:blipFill>
              <p:spPr>
                <a:xfrm rot="-169761">
                  <a:off x="7817900" y="1433471"/>
                  <a:ext cx="1004522" cy="94412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pic>
            <p:nvPicPr>
              <p:cNvPr id="259" name="Google Shape;259;p29"/>
              <p:cNvPicPr preferRelativeResize="0"/>
              <p:nvPr/>
            </p:nvPicPr>
            <p:blipFill>
              <a:blip r:embed="rId7">
                <a:alphaModFix/>
              </a:blip>
              <a:stretch>
                <a:fillRect/>
              </a:stretch>
            </p:blipFill>
            <p:spPr>
              <a:xfrm rot="-169761">
                <a:off x="7418313" y="2412021"/>
                <a:ext cx="1004522" cy="944128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260" name="Google Shape;260;p29"/>
              <p:cNvGrpSpPr/>
              <p:nvPr/>
            </p:nvGrpSpPr>
            <p:grpSpPr>
              <a:xfrm>
                <a:off x="7384726" y="3491992"/>
                <a:ext cx="1656195" cy="1000161"/>
                <a:chOff x="7537126" y="3998942"/>
                <a:chExt cx="1656195" cy="1000161"/>
              </a:xfrm>
            </p:grpSpPr>
            <p:pic>
              <p:nvPicPr>
                <p:cNvPr id="261" name="Google Shape;261;p29"/>
                <p:cNvPicPr preferRelativeResize="0"/>
                <p:nvPr/>
              </p:nvPicPr>
              <p:blipFill>
                <a:blip r:embed="rId7">
                  <a:alphaModFix/>
                </a:blip>
                <a:stretch>
                  <a:fillRect/>
                </a:stretch>
              </p:blipFill>
              <p:spPr>
                <a:xfrm rot="-169761">
                  <a:off x="7562900" y="4022996"/>
                  <a:ext cx="1004522" cy="94412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262" name="Google Shape;262;p29"/>
                <p:cNvPicPr preferRelativeResize="0"/>
                <p:nvPr/>
              </p:nvPicPr>
              <p:blipFill>
                <a:blip r:embed="rId7">
                  <a:alphaModFix/>
                </a:blip>
                <a:stretch>
                  <a:fillRect/>
                </a:stretch>
              </p:blipFill>
              <p:spPr>
                <a:xfrm rot="-169761">
                  <a:off x="7625000" y="4022996"/>
                  <a:ext cx="1004522" cy="94412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263" name="Google Shape;263;p29"/>
                <p:cNvPicPr preferRelativeResize="0"/>
                <p:nvPr/>
              </p:nvPicPr>
              <p:blipFill>
                <a:blip r:embed="rId7">
                  <a:alphaModFix/>
                </a:blip>
                <a:stretch>
                  <a:fillRect/>
                </a:stretch>
              </p:blipFill>
              <p:spPr>
                <a:xfrm rot="-169761">
                  <a:off x="7718150" y="4022996"/>
                  <a:ext cx="1004522" cy="94412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264" name="Google Shape;264;p29"/>
                <p:cNvPicPr preferRelativeResize="0"/>
                <p:nvPr/>
              </p:nvPicPr>
              <p:blipFill>
                <a:blip r:embed="rId7">
                  <a:alphaModFix/>
                </a:blip>
                <a:stretch>
                  <a:fillRect/>
                </a:stretch>
              </p:blipFill>
              <p:spPr>
                <a:xfrm rot="-169761">
                  <a:off x="7794350" y="4022996"/>
                  <a:ext cx="1004522" cy="94412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265" name="Google Shape;265;p29"/>
                <p:cNvPicPr preferRelativeResize="0"/>
                <p:nvPr/>
              </p:nvPicPr>
              <p:blipFill>
                <a:blip r:embed="rId7">
                  <a:alphaModFix/>
                </a:blip>
                <a:stretch>
                  <a:fillRect/>
                </a:stretch>
              </p:blipFill>
              <p:spPr>
                <a:xfrm rot="-169761">
                  <a:off x="7870550" y="4022996"/>
                  <a:ext cx="1004522" cy="94412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266" name="Google Shape;266;p29"/>
                <p:cNvPicPr preferRelativeResize="0"/>
                <p:nvPr/>
              </p:nvPicPr>
              <p:blipFill>
                <a:blip r:embed="rId7">
                  <a:alphaModFix/>
                </a:blip>
                <a:stretch>
                  <a:fillRect/>
                </a:stretch>
              </p:blipFill>
              <p:spPr>
                <a:xfrm rot="-169761">
                  <a:off x="7970300" y="4030921"/>
                  <a:ext cx="1004522" cy="94412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267" name="Google Shape;267;p29"/>
                <p:cNvPicPr preferRelativeResize="0"/>
                <p:nvPr/>
              </p:nvPicPr>
              <p:blipFill>
                <a:blip r:embed="rId7">
                  <a:alphaModFix/>
                </a:blip>
                <a:stretch>
                  <a:fillRect/>
                </a:stretch>
              </p:blipFill>
              <p:spPr>
                <a:xfrm rot="-169761">
                  <a:off x="8046500" y="4030921"/>
                  <a:ext cx="1004522" cy="94412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268" name="Google Shape;268;p29"/>
                <p:cNvPicPr preferRelativeResize="0"/>
                <p:nvPr/>
              </p:nvPicPr>
              <p:blipFill>
                <a:blip r:embed="rId7">
                  <a:alphaModFix/>
                </a:blip>
                <a:stretch>
                  <a:fillRect/>
                </a:stretch>
              </p:blipFill>
              <p:spPr>
                <a:xfrm rot="-169761">
                  <a:off x="8113700" y="4022996"/>
                  <a:ext cx="1004522" cy="94412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269" name="Google Shape;269;p29"/>
                <p:cNvPicPr preferRelativeResize="0"/>
                <p:nvPr/>
              </p:nvPicPr>
              <p:blipFill>
                <a:blip r:embed="rId7">
                  <a:alphaModFix/>
                </a:blip>
                <a:stretch>
                  <a:fillRect/>
                </a:stretch>
              </p:blipFill>
              <p:spPr>
                <a:xfrm rot="-169761">
                  <a:off x="8163025" y="4022996"/>
                  <a:ext cx="1004522" cy="94412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cxnSp>
            <p:nvCxnSpPr>
              <p:cNvPr id="270" name="Google Shape;270;p29"/>
              <p:cNvCxnSpPr/>
              <p:nvPr/>
            </p:nvCxnSpPr>
            <p:spPr>
              <a:xfrm rot="-5400000">
                <a:off x="6955850" y="1421200"/>
                <a:ext cx="802500" cy="435000"/>
              </a:xfrm>
              <a:prstGeom prst="bentConnector3">
                <a:avLst>
                  <a:gd name="adj1" fmla="val 99340"/>
                </a:avLst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  <p:cxnSp>
            <p:nvCxnSpPr>
              <p:cNvPr id="271" name="Google Shape;271;p29"/>
              <p:cNvCxnSpPr/>
              <p:nvPr/>
            </p:nvCxnSpPr>
            <p:spPr>
              <a:xfrm>
                <a:off x="7056775" y="3018325"/>
                <a:ext cx="486600" cy="5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  <p:cxnSp>
            <p:nvCxnSpPr>
              <p:cNvPr id="272" name="Google Shape;272;p29"/>
              <p:cNvCxnSpPr/>
              <p:nvPr/>
            </p:nvCxnSpPr>
            <p:spPr>
              <a:xfrm>
                <a:off x="7056775" y="4050950"/>
                <a:ext cx="486600" cy="5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</p:grpSp>
      <p:sp>
        <p:nvSpPr>
          <p:cNvPr id="273" name="Google Shape;273;p29"/>
          <p:cNvSpPr txBox="1"/>
          <p:nvPr/>
        </p:nvSpPr>
        <p:spPr>
          <a:xfrm>
            <a:off x="490200" y="258900"/>
            <a:ext cx="80616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3466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Content management system</a:t>
            </a:r>
            <a:endParaRPr sz="3600">
              <a:solidFill>
                <a:srgbClr val="434343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30"/>
          <p:cNvSpPr txBox="1"/>
          <p:nvPr/>
        </p:nvSpPr>
        <p:spPr>
          <a:xfrm>
            <a:off x="490200" y="258900"/>
            <a:ext cx="80616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" sz="3266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Hoe krijg ik documenten op het platform?</a:t>
            </a:r>
            <a:endParaRPr sz="3400">
              <a:solidFill>
                <a:srgbClr val="434343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279" name="Google Shape;279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58795" y="2870800"/>
            <a:ext cx="2507900" cy="512050"/>
          </a:xfrm>
          <a:prstGeom prst="rect">
            <a:avLst/>
          </a:prstGeom>
          <a:noFill/>
          <a:ln>
            <a:noFill/>
          </a:ln>
        </p:spPr>
      </p:pic>
      <p:sp>
        <p:nvSpPr>
          <p:cNvPr id="280" name="Google Shape;280;p30"/>
          <p:cNvSpPr/>
          <p:nvPr/>
        </p:nvSpPr>
        <p:spPr>
          <a:xfrm>
            <a:off x="4554349" y="2918758"/>
            <a:ext cx="171000" cy="464100"/>
          </a:xfrm>
          <a:prstGeom prst="chevron">
            <a:avLst>
              <a:gd name="adj" fmla="val 50000"/>
            </a:avLst>
          </a:prstGeom>
          <a:solidFill>
            <a:srgbClr val="193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pic>
        <p:nvPicPr>
          <p:cNvPr id="281" name="Google Shape;281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55753" y="1803212"/>
            <a:ext cx="2021349" cy="2695173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31"/>
          <p:cNvSpPr txBox="1"/>
          <p:nvPr/>
        </p:nvSpPr>
        <p:spPr>
          <a:xfrm>
            <a:off x="490200" y="258900"/>
            <a:ext cx="80616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3300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Documenten upload</a:t>
            </a:r>
            <a:endParaRPr sz="3300">
              <a:solidFill>
                <a:srgbClr val="434343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287" name="Google Shape;287;p31"/>
          <p:cNvSpPr txBox="1"/>
          <p:nvPr/>
        </p:nvSpPr>
        <p:spPr>
          <a:xfrm>
            <a:off x="535775" y="1322400"/>
            <a:ext cx="7308000" cy="277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Inter Light"/>
              <a:buAutoNum type="arabicPeriod"/>
            </a:pPr>
            <a:r>
              <a:rPr lang="de" sz="1800" b="1">
                <a:solidFill>
                  <a:srgbClr val="434343"/>
                </a:solidFill>
                <a:latin typeface="Inter"/>
                <a:ea typeface="Inter"/>
                <a:cs typeface="Inter"/>
                <a:sym typeface="Inter"/>
              </a:rPr>
              <a:t>Maak een collectie</a:t>
            </a:r>
            <a:r>
              <a:rPr lang="de" sz="18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: tab Collections →</a:t>
            </a:r>
            <a:endParaRPr sz="18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4572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Inter Light"/>
              <a:buAutoNum type="arabicPeriod"/>
            </a:pPr>
            <a:r>
              <a:rPr lang="de" sz="18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Open de collectie</a:t>
            </a:r>
            <a:endParaRPr sz="18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4572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Inter Light"/>
              <a:buAutoNum type="arabicPeriod"/>
            </a:pPr>
            <a:r>
              <a:rPr lang="de" sz="1800" b="1">
                <a:solidFill>
                  <a:srgbClr val="434343"/>
                </a:solidFill>
                <a:latin typeface="Inter"/>
                <a:ea typeface="Inter"/>
                <a:cs typeface="Inter"/>
                <a:sym typeface="Inter"/>
              </a:rPr>
              <a:t>Create New</a:t>
            </a:r>
            <a:r>
              <a:rPr lang="de" sz="18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:</a:t>
            </a:r>
            <a:endParaRPr sz="18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914400" lvl="1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Inter Light"/>
              <a:buAutoNum type="alphaLcPeriod"/>
            </a:pPr>
            <a:r>
              <a:rPr lang="de" sz="18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Afbeeldingen/ Images (jpeg or png; image size max. 10 MB)</a:t>
            </a:r>
            <a:endParaRPr sz="18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914400" lvl="1" indent="-3429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434343"/>
              </a:buClr>
              <a:buSzPts val="1800"/>
              <a:buFont typeface="Inter Light"/>
              <a:buAutoNum type="alphaLcPeriod"/>
            </a:pPr>
            <a:r>
              <a:rPr lang="de" sz="18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 PDFs</a:t>
            </a:r>
            <a:endParaRPr sz="18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pic>
        <p:nvPicPr>
          <p:cNvPr id="288" name="Google Shape;288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31025" y="2411825"/>
            <a:ext cx="1941000" cy="4278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pic>
      <p:pic>
        <p:nvPicPr>
          <p:cNvPr id="289" name="Google Shape;289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75296" y="1322400"/>
            <a:ext cx="2142900" cy="4278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32"/>
          <p:cNvSpPr txBox="1"/>
          <p:nvPr/>
        </p:nvSpPr>
        <p:spPr>
          <a:xfrm>
            <a:off x="566400" y="1533075"/>
            <a:ext cx="4277400" cy="21595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49250" algn="l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900"/>
              <a:buFont typeface="Inter Light"/>
              <a:buChar char="●"/>
            </a:pPr>
            <a:r>
              <a:rPr lang="de" sz="1900" dirty="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Shortcuts (snelkoppelingen)</a:t>
            </a:r>
          </a:p>
          <a:p>
            <a:pPr marL="457200" lvl="0" indent="-349250" algn="l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900"/>
              <a:buFont typeface="Inter Light"/>
              <a:buChar char="●"/>
            </a:pPr>
            <a:r>
              <a:rPr lang="de" sz="1900" dirty="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Move (Verplaats)</a:t>
            </a:r>
            <a:endParaRPr sz="1900" dirty="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457200" lvl="0" indent="-349250" algn="l" rtl="0">
              <a:spcBef>
                <a:spcPts val="1000"/>
              </a:spcBef>
              <a:spcAft>
                <a:spcPts val="0"/>
              </a:spcAft>
              <a:buClr>
                <a:srgbClr val="434343"/>
              </a:buClr>
              <a:buSzPts val="1900"/>
              <a:buFont typeface="Inter Light"/>
              <a:buChar char="●"/>
            </a:pPr>
            <a:r>
              <a:rPr lang="de" sz="1900" dirty="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Copy (Kopieer)</a:t>
            </a:r>
            <a:endParaRPr sz="1900" dirty="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457200" lvl="0" indent="-349250" algn="l" rtl="0">
              <a:spcBef>
                <a:spcPts val="1000"/>
              </a:spcBef>
              <a:spcAft>
                <a:spcPts val="0"/>
              </a:spcAft>
              <a:buClr>
                <a:srgbClr val="434343"/>
              </a:buClr>
              <a:buSzPts val="1900"/>
              <a:buFont typeface="Inter Light"/>
              <a:buChar char="●"/>
            </a:pPr>
            <a:r>
              <a:rPr lang="de" sz="1900" dirty="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Delete (Verwijder)</a:t>
            </a:r>
            <a:endParaRPr sz="1900" dirty="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914400" lvl="1" indent="-349250" algn="l" rtl="0">
              <a:spcBef>
                <a:spcPts val="1000"/>
              </a:spcBef>
              <a:spcAft>
                <a:spcPts val="1000"/>
              </a:spcAft>
              <a:buClr>
                <a:srgbClr val="434343"/>
              </a:buClr>
              <a:buSzPts val="1900"/>
              <a:buFont typeface="Inter Light"/>
              <a:buChar char="○"/>
            </a:pPr>
            <a:r>
              <a:rPr lang="de" sz="1900" dirty="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Recycle Bin (vuilnisbak)</a:t>
            </a:r>
            <a:endParaRPr sz="1900" dirty="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pic>
        <p:nvPicPr>
          <p:cNvPr id="295" name="Google Shape;295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16193" y="3089924"/>
            <a:ext cx="1499700" cy="375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pic>
      <p:sp>
        <p:nvSpPr>
          <p:cNvPr id="296" name="Google Shape;296;p32"/>
          <p:cNvSpPr txBox="1"/>
          <p:nvPr/>
        </p:nvSpPr>
        <p:spPr>
          <a:xfrm>
            <a:off x="490200" y="258900"/>
            <a:ext cx="80616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3466" dirty="0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Beheer documenten</a:t>
            </a:r>
            <a:endParaRPr sz="3600" dirty="0">
              <a:solidFill>
                <a:srgbClr val="434343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297" name="Google Shape;297;p32"/>
          <p:cNvSpPr/>
          <p:nvPr/>
        </p:nvSpPr>
        <p:spPr>
          <a:xfrm>
            <a:off x="4605018" y="3872563"/>
            <a:ext cx="359400" cy="221100"/>
          </a:xfrm>
          <a:prstGeom prst="roundRect">
            <a:avLst>
              <a:gd name="adj" fmla="val 4921"/>
            </a:avLst>
          </a:prstGeom>
          <a:noFill/>
          <a:ln w="1905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8" name="Google Shape;298;p32"/>
          <p:cNvGrpSpPr/>
          <p:nvPr/>
        </p:nvGrpSpPr>
        <p:grpSpPr>
          <a:xfrm>
            <a:off x="4874581" y="258899"/>
            <a:ext cx="3779911" cy="1549499"/>
            <a:chOff x="490200" y="2101225"/>
            <a:chExt cx="4820700" cy="2071800"/>
          </a:xfrm>
        </p:grpSpPr>
        <p:pic>
          <p:nvPicPr>
            <p:cNvPr id="299" name="Google Shape;299;p32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490200" y="2101225"/>
              <a:ext cx="4820700" cy="2071800"/>
            </a:xfrm>
            <a:prstGeom prst="roundRect">
              <a:avLst>
                <a:gd name="adj" fmla="val 9476"/>
              </a:avLst>
            </a:prstGeom>
            <a:noFill/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pic>
        <p:sp>
          <p:nvSpPr>
            <p:cNvPr id="300" name="Google Shape;300;p32"/>
            <p:cNvSpPr/>
            <p:nvPr/>
          </p:nvSpPr>
          <p:spPr>
            <a:xfrm>
              <a:off x="1690700" y="3846275"/>
              <a:ext cx="300300" cy="264300"/>
            </a:xfrm>
            <a:prstGeom prst="roundRect">
              <a:avLst>
                <a:gd name="adj" fmla="val 4921"/>
              </a:avLst>
            </a:prstGeom>
            <a:noFill/>
            <a:ln w="19050" cap="flat" cmpd="sng">
              <a:solidFill>
                <a:srgbClr val="6AA84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301" name="Google Shape;301;p32"/>
          <p:cNvCxnSpPr>
            <a:stCxn id="300" idx="1"/>
            <a:endCxn id="302" idx="1"/>
          </p:cNvCxnSpPr>
          <p:nvPr/>
        </p:nvCxnSpPr>
        <p:spPr>
          <a:xfrm>
            <a:off x="5815893" y="1662857"/>
            <a:ext cx="303300" cy="676500"/>
          </a:xfrm>
          <a:prstGeom prst="curvedConnector3">
            <a:avLst>
              <a:gd name="adj1" fmla="val -78511"/>
            </a:avLst>
          </a:prstGeom>
          <a:noFill/>
          <a:ln w="19050" cap="flat" cmpd="sng">
            <a:solidFill>
              <a:srgbClr val="6AA84F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303" name="Google Shape;303;p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311205" y="3464826"/>
            <a:ext cx="1509600" cy="3648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pic>
      <p:pic>
        <p:nvPicPr>
          <p:cNvPr id="302" name="Google Shape;302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119202" y="1610577"/>
            <a:ext cx="1345800" cy="1457700"/>
          </a:xfrm>
          <a:prstGeom prst="roundRect">
            <a:avLst>
              <a:gd name="adj" fmla="val 9673"/>
            </a:avLst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3060"/>
        </a:solidFill>
        <a:effectLst/>
      </p:bgPr>
    </p:bg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" name="Google Shape;308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07025" y="4498949"/>
            <a:ext cx="1329951" cy="271550"/>
          </a:xfrm>
          <a:prstGeom prst="rect">
            <a:avLst/>
          </a:prstGeom>
          <a:noFill/>
          <a:ln>
            <a:noFill/>
          </a:ln>
        </p:spPr>
      </p:pic>
      <p:sp>
        <p:nvSpPr>
          <p:cNvPr id="309" name="Google Shape;309;p33"/>
          <p:cNvSpPr txBox="1"/>
          <p:nvPr/>
        </p:nvSpPr>
        <p:spPr>
          <a:xfrm>
            <a:off x="1939200" y="3762325"/>
            <a:ext cx="52656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26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Herkenning</a:t>
            </a:r>
            <a:endParaRPr sz="2600">
              <a:solidFill>
                <a:schemeClr val="lt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310" name="Google Shape;310;p33"/>
          <p:cNvSpPr/>
          <p:nvPr/>
        </p:nvSpPr>
        <p:spPr>
          <a:xfrm>
            <a:off x="187425" y="1512925"/>
            <a:ext cx="8811600" cy="1434900"/>
          </a:xfrm>
          <a:prstGeom prst="roundRect">
            <a:avLst>
              <a:gd name="adj" fmla="val 3953"/>
            </a:avLst>
          </a:prstGeom>
          <a:solidFill>
            <a:srgbClr val="F1E8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11" name="Google Shape;311;p33"/>
          <p:cNvPicPr preferRelativeResize="0"/>
          <p:nvPr/>
        </p:nvPicPr>
        <p:blipFill>
          <a:blip r:embed="rId4">
            <a:alphaModFix amt="8000"/>
          </a:blip>
          <a:stretch>
            <a:fillRect/>
          </a:stretch>
        </p:blipFill>
        <p:spPr>
          <a:xfrm>
            <a:off x="620800" y="1757831"/>
            <a:ext cx="902425" cy="901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" name="Google Shape;312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975665" y="1757416"/>
            <a:ext cx="902426" cy="90240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" name="Google Shape;313;p33"/>
          <p:cNvPicPr preferRelativeResize="0"/>
          <p:nvPr/>
        </p:nvPicPr>
        <p:blipFill>
          <a:blip r:embed="rId6">
            <a:alphaModFix amt="18000"/>
          </a:blip>
          <a:stretch>
            <a:fillRect/>
          </a:stretch>
        </p:blipFill>
        <p:spPr>
          <a:xfrm>
            <a:off x="5330530" y="1757822"/>
            <a:ext cx="902425" cy="901594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" name="Google Shape;314;p33"/>
          <p:cNvPicPr preferRelativeResize="0"/>
          <p:nvPr/>
        </p:nvPicPr>
        <p:blipFill>
          <a:blip r:embed="rId7">
            <a:alphaModFix amt="18000"/>
          </a:blip>
          <a:stretch>
            <a:fillRect/>
          </a:stretch>
        </p:blipFill>
        <p:spPr>
          <a:xfrm>
            <a:off x="7685394" y="1757406"/>
            <a:ext cx="902426" cy="902426"/>
          </a:xfrm>
          <a:prstGeom prst="rect">
            <a:avLst/>
          </a:prstGeom>
          <a:noFill/>
          <a:ln>
            <a:noFill/>
          </a:ln>
        </p:spPr>
      </p:pic>
      <p:sp>
        <p:nvSpPr>
          <p:cNvPr id="315" name="Google Shape;315;p33"/>
          <p:cNvSpPr/>
          <p:nvPr/>
        </p:nvSpPr>
        <p:spPr>
          <a:xfrm>
            <a:off x="2163943" y="2000145"/>
            <a:ext cx="171000" cy="464100"/>
          </a:xfrm>
          <a:prstGeom prst="chevron">
            <a:avLst>
              <a:gd name="adj" fmla="val 50000"/>
            </a:avLst>
          </a:prstGeom>
          <a:solidFill>
            <a:srgbClr val="193060">
              <a:alpha val="345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316" name="Google Shape;316;p33"/>
          <p:cNvSpPr/>
          <p:nvPr/>
        </p:nvSpPr>
        <p:spPr>
          <a:xfrm>
            <a:off x="4518806" y="2000145"/>
            <a:ext cx="171000" cy="464100"/>
          </a:xfrm>
          <a:prstGeom prst="chevron">
            <a:avLst>
              <a:gd name="adj" fmla="val 50000"/>
            </a:avLst>
          </a:prstGeom>
          <a:solidFill>
            <a:srgbClr val="193060">
              <a:alpha val="345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317" name="Google Shape;317;p33"/>
          <p:cNvSpPr/>
          <p:nvPr/>
        </p:nvSpPr>
        <p:spPr>
          <a:xfrm>
            <a:off x="6873681" y="2000145"/>
            <a:ext cx="171000" cy="464100"/>
          </a:xfrm>
          <a:prstGeom prst="chevron">
            <a:avLst>
              <a:gd name="adj" fmla="val 50000"/>
            </a:avLst>
          </a:prstGeom>
          <a:solidFill>
            <a:srgbClr val="193060">
              <a:alpha val="345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34"/>
          <p:cNvSpPr txBox="1"/>
          <p:nvPr/>
        </p:nvSpPr>
        <p:spPr>
          <a:xfrm>
            <a:off x="490200" y="258900"/>
            <a:ext cx="80616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3466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Hoe krijg ik de tekst eruit?</a:t>
            </a:r>
            <a:endParaRPr sz="3600">
              <a:solidFill>
                <a:srgbClr val="434343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323" name="Google Shape;323;p34"/>
          <p:cNvPicPr preferRelativeResize="0"/>
          <p:nvPr/>
        </p:nvPicPr>
        <p:blipFill rotWithShape="1">
          <a:blip r:embed="rId3">
            <a:alphaModFix/>
          </a:blip>
          <a:srcRect l="2384" t="5125" r="4087" b="3675"/>
          <a:stretch/>
        </p:blipFill>
        <p:spPr>
          <a:xfrm>
            <a:off x="1532387" y="1651250"/>
            <a:ext cx="2184050" cy="257685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324" name="Google Shape;324;p34"/>
          <p:cNvPicPr preferRelativeResize="0"/>
          <p:nvPr/>
        </p:nvPicPr>
        <p:blipFill rotWithShape="1">
          <a:blip r:embed="rId4">
            <a:alphaModFix/>
          </a:blip>
          <a:srcRect l="59029" t="5658" r="3802" b="5932"/>
          <a:stretch/>
        </p:blipFill>
        <p:spPr>
          <a:xfrm>
            <a:off x="5496288" y="1818575"/>
            <a:ext cx="1305277" cy="2242201"/>
          </a:xfrm>
          <a:prstGeom prst="rect">
            <a:avLst/>
          </a:prstGeom>
          <a:noFill/>
          <a:ln>
            <a:noFill/>
          </a:ln>
        </p:spPr>
      </p:pic>
      <p:sp>
        <p:nvSpPr>
          <p:cNvPr id="325" name="Google Shape;325;p34"/>
          <p:cNvSpPr/>
          <p:nvPr/>
        </p:nvSpPr>
        <p:spPr>
          <a:xfrm>
            <a:off x="4520862" y="2731608"/>
            <a:ext cx="171000" cy="464100"/>
          </a:xfrm>
          <a:prstGeom prst="chevron">
            <a:avLst>
              <a:gd name="adj" fmla="val 50000"/>
            </a:avLst>
          </a:prstGeom>
          <a:solidFill>
            <a:srgbClr val="193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6"/>
          <p:cNvSpPr txBox="1"/>
          <p:nvPr/>
        </p:nvSpPr>
        <p:spPr>
          <a:xfrm>
            <a:off x="650100" y="1489950"/>
            <a:ext cx="7843800" cy="350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20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Introductie</a:t>
            </a:r>
            <a:endParaRPr sz="2000">
              <a:solidFill>
                <a:schemeClr val="dk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dk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" sz="20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Transkribus Standaard Workflow </a:t>
            </a:r>
            <a:endParaRPr sz="2000">
              <a:solidFill>
                <a:schemeClr val="dk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dk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" sz="20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Transkribus Geavanceerde Workflow</a:t>
            </a:r>
            <a:endParaRPr sz="2000">
              <a:solidFill>
                <a:schemeClr val="dk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dk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" sz="20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Vraag &amp; Antwoord</a:t>
            </a:r>
            <a:endParaRPr sz="2000">
              <a:solidFill>
                <a:schemeClr val="dk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dk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cxnSp>
        <p:nvCxnSpPr>
          <p:cNvPr id="74" name="Google Shape;74;p16"/>
          <p:cNvCxnSpPr/>
          <p:nvPr/>
        </p:nvCxnSpPr>
        <p:spPr>
          <a:xfrm>
            <a:off x="490350" y="5100"/>
            <a:ext cx="0" cy="51435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5" name="Google Shape;75;p16"/>
          <p:cNvSpPr/>
          <p:nvPr/>
        </p:nvSpPr>
        <p:spPr>
          <a:xfrm>
            <a:off x="421388" y="1668594"/>
            <a:ext cx="138000" cy="138000"/>
          </a:xfrm>
          <a:prstGeom prst="ellipse">
            <a:avLst/>
          </a:prstGeom>
          <a:solidFill>
            <a:srgbClr val="073763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76;p16"/>
          <p:cNvSpPr txBox="1">
            <a:spLocks noGrp="1"/>
          </p:cNvSpPr>
          <p:nvPr>
            <p:ph type="title"/>
          </p:nvPr>
        </p:nvSpPr>
        <p:spPr>
          <a:xfrm>
            <a:off x="490350" y="451775"/>
            <a:ext cx="6367800" cy="102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4300" dirty="0"/>
              <a:t> Inhoud van de workshop</a:t>
            </a:r>
            <a:endParaRPr sz="4300" dirty="0"/>
          </a:p>
        </p:txBody>
      </p:sp>
      <p:sp>
        <p:nvSpPr>
          <p:cNvPr id="77" name="Google Shape;77;p16"/>
          <p:cNvSpPr/>
          <p:nvPr/>
        </p:nvSpPr>
        <p:spPr>
          <a:xfrm>
            <a:off x="421338" y="2294931"/>
            <a:ext cx="138000" cy="138000"/>
          </a:xfrm>
          <a:prstGeom prst="ellipse">
            <a:avLst/>
          </a:prstGeom>
          <a:solidFill>
            <a:srgbClr val="073763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16"/>
          <p:cNvSpPr/>
          <p:nvPr/>
        </p:nvSpPr>
        <p:spPr>
          <a:xfrm>
            <a:off x="421388" y="2921281"/>
            <a:ext cx="138000" cy="138000"/>
          </a:xfrm>
          <a:prstGeom prst="ellipse">
            <a:avLst/>
          </a:prstGeom>
          <a:solidFill>
            <a:srgbClr val="073763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16"/>
          <p:cNvSpPr/>
          <p:nvPr/>
        </p:nvSpPr>
        <p:spPr>
          <a:xfrm>
            <a:off x="421388" y="3483119"/>
            <a:ext cx="138000" cy="138000"/>
          </a:xfrm>
          <a:prstGeom prst="ellipse">
            <a:avLst/>
          </a:prstGeom>
          <a:solidFill>
            <a:srgbClr val="073763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0" name="Google Shape;80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63305">
            <a:off x="5962000" y="1766476"/>
            <a:ext cx="2761551" cy="27589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0" name="Google Shape;330;p35"/>
          <p:cNvGrpSpPr/>
          <p:nvPr/>
        </p:nvGrpSpPr>
        <p:grpSpPr>
          <a:xfrm>
            <a:off x="2747975" y="957323"/>
            <a:ext cx="5897100" cy="2074478"/>
            <a:chOff x="2747975" y="1059525"/>
            <a:chExt cx="5897100" cy="1972500"/>
          </a:xfrm>
        </p:grpSpPr>
        <p:sp>
          <p:nvSpPr>
            <p:cNvPr id="331" name="Google Shape;331;p35"/>
            <p:cNvSpPr/>
            <p:nvPr/>
          </p:nvSpPr>
          <p:spPr>
            <a:xfrm>
              <a:off x="2747975" y="1246713"/>
              <a:ext cx="1825800" cy="1785300"/>
            </a:xfrm>
            <a:prstGeom prst="wedgeEllipseCallout">
              <a:avLst>
                <a:gd name="adj1" fmla="val -55817"/>
                <a:gd name="adj2" fmla="val 67288"/>
              </a:avLst>
            </a:prstGeom>
            <a:solidFill>
              <a:srgbClr val="E8EB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35"/>
            <p:cNvSpPr/>
            <p:nvPr/>
          </p:nvSpPr>
          <p:spPr>
            <a:xfrm>
              <a:off x="2747975" y="1059525"/>
              <a:ext cx="5897100" cy="1972500"/>
            </a:xfrm>
            <a:prstGeom prst="roundRect">
              <a:avLst>
                <a:gd name="adj" fmla="val 16667"/>
              </a:avLst>
            </a:prstGeom>
            <a:solidFill>
              <a:srgbClr val="E8EB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33" name="Google Shape;333;p35"/>
          <p:cNvSpPr txBox="1">
            <a:spLocks noGrp="1"/>
          </p:cNvSpPr>
          <p:nvPr>
            <p:ph type="title"/>
          </p:nvPr>
        </p:nvSpPr>
        <p:spPr>
          <a:xfrm>
            <a:off x="2882075" y="1345925"/>
            <a:ext cx="5731800" cy="1242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2800"/>
              <a:t>Tekstherkenning converteert </a:t>
            </a:r>
            <a:r>
              <a:rPr lang="de" sz="2800" b="1"/>
              <a:t>gedrukte of handgeschreven</a:t>
            </a:r>
            <a:r>
              <a:rPr lang="de" sz="2800"/>
              <a:t> tekst naar digitale tekst met behulp van </a:t>
            </a:r>
            <a:r>
              <a:rPr lang="de" sz="2800" b="1"/>
              <a:t>bestaande of aangepaste </a:t>
            </a:r>
            <a:r>
              <a:rPr lang="de" sz="2800"/>
              <a:t>AI-modellen.</a:t>
            </a:r>
            <a:endParaRPr sz="2800"/>
          </a:p>
        </p:txBody>
      </p:sp>
      <p:pic>
        <p:nvPicPr>
          <p:cNvPr id="334" name="Google Shape;334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7150" y="2420750"/>
            <a:ext cx="2250826" cy="22508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36"/>
          <p:cNvSpPr txBox="1"/>
          <p:nvPr/>
        </p:nvSpPr>
        <p:spPr>
          <a:xfrm>
            <a:off x="490200" y="258900"/>
            <a:ext cx="80616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3600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De juiste aanpak kiezen</a:t>
            </a:r>
            <a:endParaRPr sz="3600">
              <a:solidFill>
                <a:srgbClr val="434343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340" name="Google Shape;340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78825" y="430825"/>
            <a:ext cx="1170325" cy="1169251"/>
          </a:xfrm>
          <a:prstGeom prst="rect">
            <a:avLst/>
          </a:prstGeom>
          <a:noFill/>
          <a:ln>
            <a:noFill/>
          </a:ln>
        </p:spPr>
      </p:pic>
      <p:sp>
        <p:nvSpPr>
          <p:cNvPr id="341" name="Google Shape;341;p36"/>
          <p:cNvSpPr/>
          <p:nvPr/>
        </p:nvSpPr>
        <p:spPr>
          <a:xfrm>
            <a:off x="490200" y="2050850"/>
            <a:ext cx="3222000" cy="2137500"/>
          </a:xfrm>
          <a:prstGeom prst="roundRect">
            <a:avLst>
              <a:gd name="adj" fmla="val 8492"/>
            </a:avLst>
          </a:prstGeom>
          <a:solidFill>
            <a:srgbClr val="E8EBF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2" name="Google Shape;342;p36"/>
          <p:cNvSpPr txBox="1"/>
          <p:nvPr/>
        </p:nvSpPr>
        <p:spPr>
          <a:xfrm>
            <a:off x="578325" y="2125925"/>
            <a:ext cx="3285000" cy="206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700" b="1">
                <a:solidFill>
                  <a:srgbClr val="434343"/>
                </a:solidFill>
                <a:latin typeface="Inter"/>
                <a:ea typeface="Inter"/>
                <a:cs typeface="Inter"/>
                <a:sym typeface="Inter"/>
              </a:rPr>
              <a:t>Publieke Modellen</a:t>
            </a:r>
            <a:endParaRPr sz="1700" b="1">
              <a:solidFill>
                <a:srgbClr val="434343"/>
              </a:solidFill>
              <a:latin typeface="Inter"/>
              <a:ea typeface="Inter"/>
              <a:cs typeface="Inter"/>
              <a:sym typeface="Inter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00" b="1">
              <a:solidFill>
                <a:srgbClr val="434343"/>
              </a:solidFill>
              <a:latin typeface="Inter"/>
              <a:ea typeface="Inter"/>
              <a:cs typeface="Inter"/>
              <a:sym typeface="Inter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" sz="11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Voorbereid - meteen te gebruiken</a:t>
            </a: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" sz="11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Groot en robuust</a:t>
            </a: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" sz="11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Gemakkelijk te gebruiken</a:t>
            </a: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" sz="11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Handgeschreven &amp; gedrukt</a:t>
            </a: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pic>
        <p:nvPicPr>
          <p:cNvPr id="343" name="Google Shape;343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1450" y="2755716"/>
            <a:ext cx="128024" cy="128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44" name="Google Shape;344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1450" y="3089841"/>
            <a:ext cx="128024" cy="128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45" name="Google Shape;345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1450" y="3423966"/>
            <a:ext cx="128024" cy="128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46" name="Google Shape;346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1450" y="3758091"/>
            <a:ext cx="128024" cy="128024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36"/>
          <p:cNvSpPr/>
          <p:nvPr/>
        </p:nvSpPr>
        <p:spPr>
          <a:xfrm>
            <a:off x="4112750" y="2050850"/>
            <a:ext cx="3323700" cy="2137500"/>
          </a:xfrm>
          <a:prstGeom prst="roundRect">
            <a:avLst>
              <a:gd name="adj" fmla="val 8492"/>
            </a:avLst>
          </a:prstGeom>
          <a:solidFill>
            <a:srgbClr val="E8EBF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8" name="Google Shape;348;p36"/>
          <p:cNvSpPr txBox="1"/>
          <p:nvPr/>
        </p:nvSpPr>
        <p:spPr>
          <a:xfrm>
            <a:off x="4189400" y="2125925"/>
            <a:ext cx="3323700" cy="240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700" b="1">
                <a:solidFill>
                  <a:srgbClr val="434343"/>
                </a:solidFill>
                <a:latin typeface="Inter"/>
                <a:ea typeface="Inter"/>
                <a:cs typeface="Inter"/>
                <a:sym typeface="Inter"/>
              </a:rPr>
              <a:t>Maatwerk Modellen</a:t>
            </a:r>
            <a:endParaRPr sz="1700" b="1">
              <a:solidFill>
                <a:srgbClr val="434343"/>
              </a:solidFill>
              <a:latin typeface="Inter"/>
              <a:ea typeface="Inter"/>
              <a:cs typeface="Inter"/>
              <a:sym typeface="Inter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700" b="1">
                <a:solidFill>
                  <a:srgbClr val="434343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endParaRPr sz="1700" b="1">
              <a:solidFill>
                <a:srgbClr val="434343"/>
              </a:solidFill>
              <a:latin typeface="Inter"/>
              <a:ea typeface="Inter"/>
              <a:cs typeface="Inter"/>
              <a:sym typeface="Inter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" sz="11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Op maat &amp; hogere nauwkeurigheid </a:t>
            </a: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" sz="11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Aanpasbaar aan uw materiaal</a:t>
            </a: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" sz="11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Controle over welke data in het model komen</a:t>
            </a: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" sz="11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Kan nauwkeurig worden afgestemd op uw project</a:t>
            </a: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pic>
        <p:nvPicPr>
          <p:cNvPr id="349" name="Google Shape;349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74000" y="2755716"/>
            <a:ext cx="128024" cy="128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50" name="Google Shape;350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74000" y="3089841"/>
            <a:ext cx="128024" cy="128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51" name="Google Shape;351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74000" y="3423966"/>
            <a:ext cx="128024" cy="128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52" name="Google Shape;352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74000" y="3758091"/>
            <a:ext cx="128024" cy="128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37"/>
          <p:cNvSpPr txBox="1"/>
          <p:nvPr/>
        </p:nvSpPr>
        <p:spPr>
          <a:xfrm>
            <a:off x="490200" y="258900"/>
            <a:ext cx="80616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3600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De juiste aanpak kiezen</a:t>
            </a:r>
            <a:endParaRPr sz="3600">
              <a:solidFill>
                <a:srgbClr val="434343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358" name="Google Shape;358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78825" y="430825"/>
            <a:ext cx="1170325" cy="1169251"/>
          </a:xfrm>
          <a:prstGeom prst="rect">
            <a:avLst/>
          </a:prstGeom>
          <a:noFill/>
          <a:ln>
            <a:noFill/>
          </a:ln>
        </p:spPr>
      </p:pic>
      <p:sp>
        <p:nvSpPr>
          <p:cNvPr id="359" name="Google Shape;359;p37"/>
          <p:cNvSpPr/>
          <p:nvPr/>
        </p:nvSpPr>
        <p:spPr>
          <a:xfrm>
            <a:off x="490200" y="2050850"/>
            <a:ext cx="3222000" cy="2137500"/>
          </a:xfrm>
          <a:prstGeom prst="roundRect">
            <a:avLst>
              <a:gd name="adj" fmla="val 8492"/>
            </a:avLst>
          </a:prstGeom>
          <a:solidFill>
            <a:srgbClr val="E8EBF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0" name="Google Shape;360;p37"/>
          <p:cNvSpPr txBox="1"/>
          <p:nvPr/>
        </p:nvSpPr>
        <p:spPr>
          <a:xfrm>
            <a:off x="578325" y="2125925"/>
            <a:ext cx="3285000" cy="206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700" b="1">
                <a:solidFill>
                  <a:srgbClr val="434343"/>
                </a:solidFill>
                <a:latin typeface="Inter"/>
                <a:ea typeface="Inter"/>
                <a:cs typeface="Inter"/>
                <a:sym typeface="Inter"/>
              </a:rPr>
              <a:t>Publieke Modellen</a:t>
            </a:r>
            <a:endParaRPr sz="1700" b="1">
              <a:solidFill>
                <a:srgbClr val="434343"/>
              </a:solidFill>
              <a:latin typeface="Inter"/>
              <a:ea typeface="Inter"/>
              <a:cs typeface="Inter"/>
              <a:sym typeface="Inter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00" b="1">
              <a:solidFill>
                <a:srgbClr val="434343"/>
              </a:solidFill>
              <a:latin typeface="Inter"/>
              <a:ea typeface="Inter"/>
              <a:cs typeface="Inter"/>
              <a:sym typeface="Inter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1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Voorbereid - meteen te gebruiken</a:t>
            </a: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1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Groot en robuust</a:t>
            </a: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1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Gemakkelijk te gebruiken</a:t>
            </a: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1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Handgeschreven &amp; gedrukt</a:t>
            </a: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pic>
        <p:nvPicPr>
          <p:cNvPr id="361" name="Google Shape;361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1450" y="2755716"/>
            <a:ext cx="128024" cy="128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2" name="Google Shape;362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1450" y="3089841"/>
            <a:ext cx="128024" cy="128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3" name="Google Shape;363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1450" y="3423966"/>
            <a:ext cx="128024" cy="128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4" name="Google Shape;364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1450" y="3758091"/>
            <a:ext cx="128024" cy="128024"/>
          </a:xfrm>
          <a:prstGeom prst="rect">
            <a:avLst/>
          </a:prstGeom>
          <a:noFill/>
          <a:ln>
            <a:noFill/>
          </a:ln>
        </p:spPr>
      </p:pic>
      <p:sp>
        <p:nvSpPr>
          <p:cNvPr id="365" name="Google Shape;365;p37"/>
          <p:cNvSpPr txBox="1"/>
          <p:nvPr/>
        </p:nvSpPr>
        <p:spPr>
          <a:xfrm>
            <a:off x="4189400" y="2125925"/>
            <a:ext cx="3323700" cy="240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700" b="1">
                <a:solidFill>
                  <a:srgbClr val="434343"/>
                </a:solidFill>
                <a:latin typeface="Inter"/>
                <a:ea typeface="Inter"/>
                <a:cs typeface="Inter"/>
                <a:sym typeface="Inter"/>
              </a:rPr>
              <a:t>Maatwerk Modellen</a:t>
            </a:r>
            <a:endParaRPr sz="1700" b="1">
              <a:solidFill>
                <a:srgbClr val="434343"/>
              </a:solidFill>
              <a:latin typeface="Inter"/>
              <a:ea typeface="Inter"/>
              <a:cs typeface="Inter"/>
              <a:sym typeface="Inter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700" b="1">
                <a:solidFill>
                  <a:srgbClr val="434343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endParaRPr sz="1700" b="1">
              <a:solidFill>
                <a:srgbClr val="434343"/>
              </a:solidFill>
              <a:latin typeface="Inter"/>
              <a:ea typeface="Inter"/>
              <a:cs typeface="Inter"/>
              <a:sym typeface="Inter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" sz="11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Op maat &amp; hogere nauwkeurigheid </a:t>
            </a: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" sz="11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Aanpasbaar aan uw materiaal</a:t>
            </a: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" sz="11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Controle over welke data in het model komen</a:t>
            </a: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" sz="11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Kan nauwkeurig worden afgestemd op uw project</a:t>
            </a: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pic>
        <p:nvPicPr>
          <p:cNvPr id="366" name="Google Shape;366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74000" y="2755716"/>
            <a:ext cx="128024" cy="128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7" name="Google Shape;367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74000" y="3089841"/>
            <a:ext cx="128024" cy="128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" name="Google Shape;368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74000" y="3423966"/>
            <a:ext cx="128024" cy="128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9" name="Google Shape;369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74000" y="3758091"/>
            <a:ext cx="128024" cy="128024"/>
          </a:xfrm>
          <a:prstGeom prst="rect">
            <a:avLst/>
          </a:prstGeom>
          <a:noFill/>
          <a:ln>
            <a:noFill/>
          </a:ln>
        </p:spPr>
      </p:pic>
      <p:sp>
        <p:nvSpPr>
          <p:cNvPr id="370" name="Google Shape;370;p37"/>
          <p:cNvSpPr/>
          <p:nvPr/>
        </p:nvSpPr>
        <p:spPr>
          <a:xfrm>
            <a:off x="4189400" y="2088425"/>
            <a:ext cx="3323700" cy="2137500"/>
          </a:xfrm>
          <a:prstGeom prst="roundRect">
            <a:avLst>
              <a:gd name="adj" fmla="val 8492"/>
            </a:avLst>
          </a:prstGeom>
          <a:solidFill>
            <a:srgbClr val="E8EBF1">
              <a:alpha val="468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38"/>
          <p:cNvSpPr txBox="1"/>
          <p:nvPr/>
        </p:nvSpPr>
        <p:spPr>
          <a:xfrm>
            <a:off x="490200" y="1287600"/>
            <a:ext cx="75084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36550" algn="l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700"/>
              <a:buFont typeface="Inter"/>
              <a:buChar char="●"/>
            </a:pPr>
            <a:r>
              <a:rPr lang="de" sz="1800" b="1">
                <a:solidFill>
                  <a:srgbClr val="434343"/>
                </a:solidFill>
                <a:latin typeface="Inter"/>
                <a:ea typeface="Inter"/>
                <a:cs typeface="Inter"/>
                <a:sym typeface="Inter"/>
              </a:rPr>
              <a:t>250+ </a:t>
            </a:r>
            <a:r>
              <a:rPr lang="de" sz="1800" b="1" u="sng">
                <a:solidFill>
                  <a:schemeClr val="hlink"/>
                </a:solidFill>
                <a:latin typeface="Inter"/>
                <a:ea typeface="Inter"/>
                <a:cs typeface="Inter"/>
                <a:sym typeface="Inter"/>
                <a:hlinkClick r:id="rId3"/>
              </a:rPr>
              <a:t>public models</a:t>
            </a:r>
            <a:endParaRPr sz="1800" b="1">
              <a:solidFill>
                <a:srgbClr val="434343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76" name="Google Shape;376;p38"/>
          <p:cNvSpPr txBox="1"/>
          <p:nvPr/>
        </p:nvSpPr>
        <p:spPr>
          <a:xfrm>
            <a:off x="490200" y="258900"/>
            <a:ext cx="80616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3600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Publieke modellen</a:t>
            </a:r>
            <a:endParaRPr sz="3600">
              <a:solidFill>
                <a:srgbClr val="434343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377" name="Google Shape;377;p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93688" y="1816750"/>
            <a:ext cx="6054636" cy="30894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39"/>
          <p:cNvSpPr txBox="1"/>
          <p:nvPr/>
        </p:nvSpPr>
        <p:spPr>
          <a:xfrm>
            <a:off x="490200" y="1287600"/>
            <a:ext cx="7508400" cy="4616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800" dirty="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Filter op naam, taal, handschrift/print, eeuw</a:t>
            </a:r>
            <a:endParaRPr sz="1800" dirty="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sp>
        <p:nvSpPr>
          <p:cNvPr id="383" name="Google Shape;383;p39"/>
          <p:cNvSpPr txBox="1"/>
          <p:nvPr/>
        </p:nvSpPr>
        <p:spPr>
          <a:xfrm>
            <a:off x="490200" y="258900"/>
            <a:ext cx="80616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3600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Publieke modellen</a:t>
            </a:r>
            <a:endParaRPr sz="3600">
              <a:solidFill>
                <a:srgbClr val="434343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384" name="Google Shape;384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65050" y="1832575"/>
            <a:ext cx="6213898" cy="3158524"/>
          </a:xfrm>
          <a:prstGeom prst="rect">
            <a:avLst/>
          </a:prstGeom>
          <a:noFill/>
          <a:ln>
            <a:noFill/>
          </a:ln>
        </p:spPr>
      </p:pic>
      <p:sp>
        <p:nvSpPr>
          <p:cNvPr id="385" name="Google Shape;385;p39"/>
          <p:cNvSpPr/>
          <p:nvPr/>
        </p:nvSpPr>
        <p:spPr>
          <a:xfrm>
            <a:off x="1513400" y="3111000"/>
            <a:ext cx="984600" cy="1028700"/>
          </a:xfrm>
          <a:prstGeom prst="roundRect">
            <a:avLst>
              <a:gd name="adj" fmla="val 4921"/>
            </a:avLst>
          </a:prstGeom>
          <a:noFill/>
          <a:ln w="1905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0" name="Google Shape;390;p40"/>
          <p:cNvPicPr preferRelativeResize="0"/>
          <p:nvPr/>
        </p:nvPicPr>
        <p:blipFill rotWithShape="1">
          <a:blip r:embed="rId3">
            <a:alphaModFix/>
          </a:blip>
          <a:srcRect b="22293"/>
          <a:stretch/>
        </p:blipFill>
        <p:spPr>
          <a:xfrm>
            <a:off x="3201750" y="2068125"/>
            <a:ext cx="2638500" cy="3075600"/>
          </a:xfrm>
          <a:prstGeom prst="round2SameRect">
            <a:avLst>
              <a:gd name="adj1" fmla="val 5065"/>
              <a:gd name="adj2" fmla="val 0"/>
            </a:avLst>
          </a:prstGeom>
          <a:noFill/>
          <a:ln>
            <a:noFill/>
          </a:ln>
        </p:spPr>
      </p:pic>
      <p:sp>
        <p:nvSpPr>
          <p:cNvPr id="391" name="Google Shape;391;p40"/>
          <p:cNvSpPr txBox="1"/>
          <p:nvPr/>
        </p:nvSpPr>
        <p:spPr>
          <a:xfrm>
            <a:off x="490200" y="258900"/>
            <a:ext cx="80616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3600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Publieke modellen</a:t>
            </a:r>
            <a:endParaRPr sz="3600">
              <a:solidFill>
                <a:srgbClr val="434343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392" name="Google Shape;392;p40"/>
          <p:cNvSpPr txBox="1"/>
          <p:nvPr/>
        </p:nvSpPr>
        <p:spPr>
          <a:xfrm>
            <a:off x="490200" y="1287600"/>
            <a:ext cx="75084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8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Bekijk de grootte van de trainingsset en het CER (Character Error Rate)</a:t>
            </a:r>
            <a:endParaRPr sz="18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cxnSp>
        <p:nvCxnSpPr>
          <p:cNvPr id="393" name="Google Shape;393;p40"/>
          <p:cNvCxnSpPr/>
          <p:nvPr/>
        </p:nvCxnSpPr>
        <p:spPr>
          <a:xfrm rot="10800000">
            <a:off x="2469250" y="3456625"/>
            <a:ext cx="800400" cy="876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94" name="Google Shape;394;p40"/>
          <p:cNvSpPr txBox="1"/>
          <p:nvPr/>
        </p:nvSpPr>
        <p:spPr>
          <a:xfrm>
            <a:off x="103075" y="3036225"/>
            <a:ext cx="2366100" cy="10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" sz="18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Getraind op </a:t>
            </a:r>
            <a:endParaRPr sz="18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" sz="1800" b="1">
                <a:solidFill>
                  <a:srgbClr val="434343"/>
                </a:solidFill>
                <a:latin typeface="Inter"/>
                <a:ea typeface="Inter"/>
                <a:cs typeface="Inter"/>
                <a:sym typeface="Inter"/>
              </a:rPr>
              <a:t>11 miljoen woorden</a:t>
            </a:r>
            <a:endParaRPr sz="1800" b="1">
              <a:solidFill>
                <a:srgbClr val="434343"/>
              </a:solidFill>
              <a:latin typeface="Inter"/>
              <a:ea typeface="Inter"/>
              <a:cs typeface="Inter"/>
              <a:sym typeface="Inter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sp>
        <p:nvSpPr>
          <p:cNvPr id="395" name="Google Shape;395;p40"/>
          <p:cNvSpPr txBox="1"/>
          <p:nvPr/>
        </p:nvSpPr>
        <p:spPr>
          <a:xfrm>
            <a:off x="6476750" y="3426350"/>
            <a:ext cx="2445900" cy="10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" sz="18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Nauwkeurigheid tijdens training: </a:t>
            </a:r>
            <a:r>
              <a:rPr lang="de" sz="1800" b="1">
                <a:solidFill>
                  <a:srgbClr val="434343"/>
                </a:solidFill>
                <a:latin typeface="Inter"/>
                <a:ea typeface="Inter"/>
                <a:cs typeface="Inter"/>
                <a:sym typeface="Inter"/>
              </a:rPr>
              <a:t>95,7% </a:t>
            </a:r>
            <a:endParaRPr sz="1800" b="1">
              <a:solidFill>
                <a:srgbClr val="434343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cxnSp>
        <p:nvCxnSpPr>
          <p:cNvPr id="396" name="Google Shape;396;p40"/>
          <p:cNvCxnSpPr/>
          <p:nvPr/>
        </p:nvCxnSpPr>
        <p:spPr>
          <a:xfrm flipH="1">
            <a:off x="5787675" y="3952000"/>
            <a:ext cx="775200" cy="619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41"/>
          <p:cNvSpPr txBox="1"/>
          <p:nvPr/>
        </p:nvSpPr>
        <p:spPr>
          <a:xfrm>
            <a:off x="490200" y="258900"/>
            <a:ext cx="80616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3600" u="sng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Publieke modellen</a:t>
            </a:r>
            <a:endParaRPr sz="3600" u="sng">
              <a:solidFill>
                <a:srgbClr val="434343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402" name="Google Shape;402;p41"/>
          <p:cNvSpPr/>
          <p:nvPr/>
        </p:nvSpPr>
        <p:spPr>
          <a:xfrm>
            <a:off x="1493375" y="2294025"/>
            <a:ext cx="3174600" cy="2137500"/>
          </a:xfrm>
          <a:prstGeom prst="roundRect">
            <a:avLst>
              <a:gd name="adj" fmla="val 8492"/>
            </a:avLst>
          </a:prstGeom>
          <a:solidFill>
            <a:srgbClr val="E8EBF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3" name="Google Shape;403;p41"/>
          <p:cNvSpPr txBox="1"/>
          <p:nvPr/>
        </p:nvSpPr>
        <p:spPr>
          <a:xfrm>
            <a:off x="1581500" y="2369100"/>
            <a:ext cx="3059700" cy="206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700" b="1">
                <a:solidFill>
                  <a:srgbClr val="434343"/>
                </a:solidFill>
                <a:latin typeface="Inter"/>
                <a:ea typeface="Inter"/>
                <a:cs typeface="Inter"/>
                <a:sym typeface="Inter"/>
              </a:rPr>
              <a:t>Super modellen</a:t>
            </a:r>
            <a:endParaRPr sz="1700" b="1">
              <a:solidFill>
                <a:srgbClr val="434343"/>
              </a:solidFill>
              <a:latin typeface="Inter"/>
              <a:ea typeface="Inter"/>
              <a:cs typeface="Inter"/>
              <a:sym typeface="Inter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00" b="1">
              <a:solidFill>
                <a:srgbClr val="434343"/>
              </a:solidFill>
              <a:latin typeface="Inter"/>
              <a:ea typeface="Inter"/>
              <a:cs typeface="Inter"/>
              <a:sym typeface="Inter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" sz="11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Groot &amp; robuust</a:t>
            </a: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" sz="11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Handgeschreven &amp; geprint</a:t>
            </a: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" sz="11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Meerdere talen</a:t>
            </a: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" sz="11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Vaak het beste out-of-the box model</a:t>
            </a: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pic>
        <p:nvPicPr>
          <p:cNvPr id="404" name="Google Shape;404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54625" y="2998891"/>
            <a:ext cx="128024" cy="128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5" name="Google Shape;405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54625" y="3333016"/>
            <a:ext cx="128024" cy="128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6" name="Google Shape;406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54625" y="3667141"/>
            <a:ext cx="128024" cy="128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7" name="Google Shape;407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54625" y="4001266"/>
            <a:ext cx="128024" cy="128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8" name="Google Shape;408;p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26475" y="1460351"/>
            <a:ext cx="2799300" cy="2206800"/>
          </a:xfrm>
          <a:prstGeom prst="roundRect">
            <a:avLst>
              <a:gd name="adj" fmla="val 6413"/>
            </a:avLst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409" name="Google Shape;409;p4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095775" y="1287600"/>
            <a:ext cx="1031248" cy="581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" name="Google Shape;414;p42"/>
          <p:cNvPicPr preferRelativeResize="0"/>
          <p:nvPr/>
        </p:nvPicPr>
        <p:blipFill rotWithShape="1">
          <a:blip r:embed="rId3">
            <a:alphaModFix/>
          </a:blip>
          <a:srcRect b="1215"/>
          <a:stretch/>
        </p:blipFill>
        <p:spPr>
          <a:xfrm>
            <a:off x="1802750" y="532075"/>
            <a:ext cx="5538600" cy="3078600"/>
          </a:xfrm>
          <a:prstGeom prst="roundRect">
            <a:avLst>
              <a:gd name="adj" fmla="val 7005"/>
            </a:avLst>
          </a:prstGeom>
          <a:noFill/>
          <a:ln>
            <a:noFill/>
          </a:ln>
        </p:spPr>
      </p:pic>
      <p:sp>
        <p:nvSpPr>
          <p:cNvPr id="415" name="Google Shape;415;p42"/>
          <p:cNvSpPr txBox="1"/>
          <p:nvPr/>
        </p:nvSpPr>
        <p:spPr>
          <a:xfrm>
            <a:off x="2483000" y="4191100"/>
            <a:ext cx="41781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Laten we eens naar de software kijken</a:t>
            </a:r>
            <a:endParaRPr sz="1800">
              <a:solidFill>
                <a:schemeClr val="dk2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43"/>
          <p:cNvSpPr txBox="1"/>
          <p:nvPr/>
        </p:nvSpPr>
        <p:spPr>
          <a:xfrm>
            <a:off x="490200" y="258900"/>
            <a:ext cx="80616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3600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Publieke modellen gebruiken</a:t>
            </a:r>
            <a:endParaRPr sz="3600">
              <a:solidFill>
                <a:srgbClr val="434343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421" name="Google Shape;421;p43"/>
          <p:cNvSpPr txBox="1"/>
          <p:nvPr/>
        </p:nvSpPr>
        <p:spPr>
          <a:xfrm>
            <a:off x="599400" y="1878300"/>
            <a:ext cx="4273800" cy="24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Inter Light"/>
              <a:buChar char="●"/>
            </a:pPr>
            <a:r>
              <a:rPr lang="de" sz="18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Selecteer het document of de pagina's</a:t>
            </a:r>
            <a:endParaRPr sz="18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Inter Light"/>
              <a:buChar char="●"/>
            </a:pPr>
            <a:r>
              <a:rPr lang="de" sz="18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➞ klik op </a:t>
            </a:r>
            <a:r>
              <a:rPr lang="de" sz="1800" b="1">
                <a:solidFill>
                  <a:srgbClr val="434343"/>
                </a:solidFill>
                <a:latin typeface="Inter"/>
                <a:ea typeface="Inter"/>
                <a:cs typeface="Inter"/>
                <a:sym typeface="Inter"/>
              </a:rPr>
              <a:t>“Recognise”</a:t>
            </a:r>
            <a:endParaRPr sz="1800" b="1">
              <a:solidFill>
                <a:srgbClr val="434343"/>
              </a:solidFill>
              <a:latin typeface="Inter"/>
              <a:ea typeface="Inter"/>
              <a:cs typeface="Inter"/>
              <a:sym typeface="Inter"/>
            </a:endParaRPr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Inter Light"/>
              <a:buChar char="●"/>
            </a:pPr>
            <a:r>
              <a:rPr lang="de" sz="18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 Selecteer het public model dat het beste bij uw materiaal past</a:t>
            </a:r>
            <a:endParaRPr sz="18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Inter Light"/>
              <a:buChar char="●"/>
            </a:pPr>
            <a:r>
              <a:rPr lang="de" sz="18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Klik op “Start Recognition”</a:t>
            </a:r>
            <a:endParaRPr sz="18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pic>
        <p:nvPicPr>
          <p:cNvPr id="422" name="Google Shape;422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44550" y="1139477"/>
            <a:ext cx="3887700" cy="2474700"/>
          </a:xfrm>
          <a:prstGeom prst="roundRect">
            <a:avLst>
              <a:gd name="adj" fmla="val 4291"/>
            </a:avLst>
          </a:prstGeom>
          <a:noFill/>
          <a:ln>
            <a:noFill/>
          </a:ln>
        </p:spPr>
      </p:pic>
      <p:pic>
        <p:nvPicPr>
          <p:cNvPr id="423" name="Google Shape;423;p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53675" y="3865250"/>
            <a:ext cx="3269400" cy="8745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44"/>
          <p:cNvSpPr txBox="1"/>
          <p:nvPr/>
        </p:nvSpPr>
        <p:spPr>
          <a:xfrm>
            <a:off x="1697100" y="4019050"/>
            <a:ext cx="3570600" cy="9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200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rPr>
              <a:t>1.stap : </a:t>
            </a:r>
            <a:endParaRPr sz="1200">
              <a:solidFill>
                <a:schemeClr val="dk2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900" b="1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Layout Recognition</a:t>
            </a:r>
            <a:endParaRPr sz="1900" b="1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900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rPr>
              <a:t>(Regels &amp; Tekst regions)</a:t>
            </a:r>
            <a:endParaRPr sz="1900">
              <a:solidFill>
                <a:schemeClr val="dk2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sp>
        <p:nvSpPr>
          <p:cNvPr id="429" name="Google Shape;429;p44"/>
          <p:cNvSpPr txBox="1"/>
          <p:nvPr/>
        </p:nvSpPr>
        <p:spPr>
          <a:xfrm>
            <a:off x="490200" y="258900"/>
            <a:ext cx="80616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018"/>
              <a:buNone/>
            </a:pPr>
            <a:r>
              <a:rPr lang="de" sz="3230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Wat gebeurt er als een pagina wordt herkend?</a:t>
            </a:r>
            <a:endParaRPr sz="3230">
              <a:solidFill>
                <a:srgbClr val="434343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430" name="Google Shape;430;p44"/>
          <p:cNvSpPr txBox="1"/>
          <p:nvPr/>
        </p:nvSpPr>
        <p:spPr>
          <a:xfrm>
            <a:off x="4639476" y="4019050"/>
            <a:ext cx="4193100" cy="66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200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rPr>
              <a:t>2.stap:</a:t>
            </a:r>
            <a:endParaRPr sz="1200">
              <a:solidFill>
                <a:schemeClr val="dk2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900" b="1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Text Recognition</a:t>
            </a:r>
            <a:endParaRPr sz="1900" b="1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431" name="Google Shape;431;p44"/>
          <p:cNvPicPr preferRelativeResize="0"/>
          <p:nvPr/>
        </p:nvPicPr>
        <p:blipFill rotWithShape="1">
          <a:blip r:embed="rId3">
            <a:alphaModFix/>
          </a:blip>
          <a:srcRect l="3921" t="5800" r="42719" b="5782"/>
          <a:stretch/>
        </p:blipFill>
        <p:spPr>
          <a:xfrm>
            <a:off x="2631325" y="1576150"/>
            <a:ext cx="1873800" cy="2242200"/>
          </a:xfrm>
          <a:prstGeom prst="roundRect">
            <a:avLst>
              <a:gd name="adj" fmla="val 6898"/>
            </a:avLst>
          </a:prstGeom>
          <a:noFill/>
          <a:ln>
            <a:noFill/>
          </a:ln>
        </p:spPr>
      </p:pic>
      <p:pic>
        <p:nvPicPr>
          <p:cNvPr id="432" name="Google Shape;432;p44"/>
          <p:cNvPicPr preferRelativeResize="0"/>
          <p:nvPr/>
        </p:nvPicPr>
        <p:blipFill rotWithShape="1">
          <a:blip r:embed="rId3">
            <a:alphaModFix/>
          </a:blip>
          <a:srcRect l="59029" t="5658" r="3802" b="5932"/>
          <a:stretch/>
        </p:blipFill>
        <p:spPr>
          <a:xfrm>
            <a:off x="6083400" y="1576150"/>
            <a:ext cx="1305277" cy="2242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433" name="Google Shape;433;p44"/>
          <p:cNvPicPr preferRelativeResize="0"/>
          <p:nvPr/>
        </p:nvPicPr>
        <p:blipFill rotWithShape="1">
          <a:blip r:embed="rId4">
            <a:alphaModFix/>
          </a:blip>
          <a:srcRect l="6629" t="17620" r="4148" b="7969"/>
          <a:stretch/>
        </p:blipFill>
        <p:spPr>
          <a:xfrm>
            <a:off x="267900" y="2306300"/>
            <a:ext cx="1337400" cy="3618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pic>
      <p:pic>
        <p:nvPicPr>
          <p:cNvPr id="434" name="Google Shape;434;p4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344575" y="2548675"/>
            <a:ext cx="352533" cy="361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5" name="Google Shape;435;p4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10800000" flipH="1">
            <a:off x="1521450" y="2910474"/>
            <a:ext cx="1017126" cy="207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6" name="Google Shape;436;p4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902300" y="2573313"/>
            <a:ext cx="783924" cy="247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3060"/>
        </a:solidFill>
        <a:effectLst/>
      </p:bgPr>
    </p:bg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Google Shape;100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17600" y="2172716"/>
            <a:ext cx="3908800" cy="798075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8"/>
          <p:cNvSpPr txBox="1"/>
          <p:nvPr/>
        </p:nvSpPr>
        <p:spPr>
          <a:xfrm>
            <a:off x="1745100" y="3832950"/>
            <a:ext cx="56538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26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Inleiding</a:t>
            </a:r>
            <a:endParaRPr sz="2600">
              <a:solidFill>
                <a:schemeClr val="lt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3060"/>
        </a:solidFill>
        <a:effectLst/>
      </p:bgPr>
    </p:bg>
    <p:spTree>
      <p:nvGrpSpPr>
        <p:cNvPr id="1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1" name="Google Shape;441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07025" y="4498949"/>
            <a:ext cx="1329951" cy="271550"/>
          </a:xfrm>
          <a:prstGeom prst="rect">
            <a:avLst/>
          </a:prstGeom>
          <a:noFill/>
          <a:ln>
            <a:noFill/>
          </a:ln>
        </p:spPr>
      </p:pic>
      <p:sp>
        <p:nvSpPr>
          <p:cNvPr id="442" name="Google Shape;442;p45"/>
          <p:cNvSpPr txBox="1"/>
          <p:nvPr/>
        </p:nvSpPr>
        <p:spPr>
          <a:xfrm>
            <a:off x="1317450" y="3762325"/>
            <a:ext cx="6509100" cy="98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45720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26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Bewerken &amp; Zoeken</a:t>
            </a:r>
            <a:endParaRPr sz="2600">
              <a:solidFill>
                <a:schemeClr val="lt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600">
              <a:solidFill>
                <a:schemeClr val="lt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443" name="Google Shape;443;p45"/>
          <p:cNvSpPr/>
          <p:nvPr/>
        </p:nvSpPr>
        <p:spPr>
          <a:xfrm>
            <a:off x="187425" y="1512925"/>
            <a:ext cx="8811600" cy="1434900"/>
          </a:xfrm>
          <a:prstGeom prst="roundRect">
            <a:avLst>
              <a:gd name="adj" fmla="val 3953"/>
            </a:avLst>
          </a:prstGeom>
          <a:solidFill>
            <a:srgbClr val="F1E8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44" name="Google Shape;444;p45"/>
          <p:cNvPicPr preferRelativeResize="0"/>
          <p:nvPr/>
        </p:nvPicPr>
        <p:blipFill>
          <a:blip r:embed="rId4">
            <a:alphaModFix amt="18000"/>
          </a:blip>
          <a:stretch>
            <a:fillRect/>
          </a:stretch>
        </p:blipFill>
        <p:spPr>
          <a:xfrm>
            <a:off x="620800" y="1757831"/>
            <a:ext cx="902425" cy="901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5" name="Google Shape;445;p45"/>
          <p:cNvPicPr preferRelativeResize="0"/>
          <p:nvPr/>
        </p:nvPicPr>
        <p:blipFill>
          <a:blip r:embed="rId5">
            <a:alphaModFix amt="18000"/>
          </a:blip>
          <a:stretch>
            <a:fillRect/>
          </a:stretch>
        </p:blipFill>
        <p:spPr>
          <a:xfrm>
            <a:off x="2975665" y="1757416"/>
            <a:ext cx="902426" cy="90240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6" name="Google Shape;446;p4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330530" y="1757822"/>
            <a:ext cx="902425" cy="901594"/>
          </a:xfrm>
          <a:prstGeom prst="rect">
            <a:avLst/>
          </a:prstGeom>
          <a:noFill/>
          <a:ln>
            <a:noFill/>
          </a:ln>
        </p:spPr>
      </p:pic>
      <p:pic>
        <p:nvPicPr>
          <p:cNvPr id="447" name="Google Shape;447;p45"/>
          <p:cNvPicPr preferRelativeResize="0"/>
          <p:nvPr/>
        </p:nvPicPr>
        <p:blipFill>
          <a:blip r:embed="rId7">
            <a:alphaModFix amt="18000"/>
          </a:blip>
          <a:stretch>
            <a:fillRect/>
          </a:stretch>
        </p:blipFill>
        <p:spPr>
          <a:xfrm>
            <a:off x="7685394" y="1757406"/>
            <a:ext cx="902426" cy="902426"/>
          </a:xfrm>
          <a:prstGeom prst="rect">
            <a:avLst/>
          </a:prstGeom>
          <a:noFill/>
          <a:ln>
            <a:noFill/>
          </a:ln>
        </p:spPr>
      </p:pic>
      <p:sp>
        <p:nvSpPr>
          <p:cNvPr id="448" name="Google Shape;448;p45"/>
          <p:cNvSpPr/>
          <p:nvPr/>
        </p:nvSpPr>
        <p:spPr>
          <a:xfrm>
            <a:off x="2163943" y="2000145"/>
            <a:ext cx="171000" cy="464100"/>
          </a:xfrm>
          <a:prstGeom prst="chevron">
            <a:avLst>
              <a:gd name="adj" fmla="val 50000"/>
            </a:avLst>
          </a:prstGeom>
          <a:solidFill>
            <a:srgbClr val="193060">
              <a:alpha val="345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449" name="Google Shape;449;p45"/>
          <p:cNvSpPr/>
          <p:nvPr/>
        </p:nvSpPr>
        <p:spPr>
          <a:xfrm>
            <a:off x="4518806" y="2000145"/>
            <a:ext cx="171000" cy="464100"/>
          </a:xfrm>
          <a:prstGeom prst="chevron">
            <a:avLst>
              <a:gd name="adj" fmla="val 50000"/>
            </a:avLst>
          </a:prstGeom>
          <a:solidFill>
            <a:srgbClr val="193060">
              <a:alpha val="345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450" name="Google Shape;450;p45"/>
          <p:cNvSpPr/>
          <p:nvPr/>
        </p:nvSpPr>
        <p:spPr>
          <a:xfrm>
            <a:off x="6873681" y="2000145"/>
            <a:ext cx="171000" cy="464100"/>
          </a:xfrm>
          <a:prstGeom prst="chevron">
            <a:avLst>
              <a:gd name="adj" fmla="val 50000"/>
            </a:avLst>
          </a:prstGeom>
          <a:solidFill>
            <a:srgbClr val="193060">
              <a:alpha val="345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p46"/>
          <p:cNvSpPr txBox="1"/>
          <p:nvPr/>
        </p:nvSpPr>
        <p:spPr>
          <a:xfrm>
            <a:off x="490200" y="258900"/>
            <a:ext cx="80616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3466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Wie/ Wat zit er in de tekst?</a:t>
            </a:r>
            <a:endParaRPr sz="3600">
              <a:solidFill>
                <a:srgbClr val="434343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456" name="Google Shape;456;p46"/>
          <p:cNvPicPr preferRelativeResize="0"/>
          <p:nvPr/>
        </p:nvPicPr>
        <p:blipFill rotWithShape="1">
          <a:blip r:embed="rId3">
            <a:alphaModFix/>
          </a:blip>
          <a:srcRect l="2384" t="5125" r="4087" b="3675"/>
          <a:stretch/>
        </p:blipFill>
        <p:spPr>
          <a:xfrm>
            <a:off x="3479975" y="1838400"/>
            <a:ext cx="2184050" cy="257685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457" name="Google Shape;457;p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64177" y="3861292"/>
            <a:ext cx="3632374" cy="517904"/>
          </a:xfrm>
          <a:prstGeom prst="rect">
            <a:avLst/>
          </a:prstGeom>
          <a:noFill/>
          <a:ln>
            <a:noFill/>
          </a:ln>
        </p:spPr>
      </p:pic>
      <p:pic>
        <p:nvPicPr>
          <p:cNvPr id="458" name="Google Shape;458;p4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017350" y="1493025"/>
            <a:ext cx="2093400" cy="6945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47"/>
          <p:cNvSpPr txBox="1"/>
          <p:nvPr/>
        </p:nvSpPr>
        <p:spPr>
          <a:xfrm>
            <a:off x="490200" y="258900"/>
            <a:ext cx="80616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3600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Lay-out Herkenning</a:t>
            </a:r>
            <a:endParaRPr sz="3600">
              <a:solidFill>
                <a:srgbClr val="434343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464" name="Google Shape;464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0613" y="1135050"/>
            <a:ext cx="2650475" cy="3847125"/>
          </a:xfrm>
          <a:prstGeom prst="rect">
            <a:avLst/>
          </a:prstGeom>
          <a:noFill/>
          <a:ln w="9525" cap="flat" cmpd="sng">
            <a:solidFill>
              <a:srgbClr val="746D5A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465" name="Google Shape;465;p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28338" y="1807276"/>
            <a:ext cx="4683650" cy="2702100"/>
          </a:xfrm>
          <a:prstGeom prst="rect">
            <a:avLst/>
          </a:prstGeom>
          <a:noFill/>
          <a:ln w="9525" cap="flat" cmpd="sng">
            <a:solidFill>
              <a:srgbClr val="746D5A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466" name="Google Shape;466;p47"/>
          <p:cNvSpPr txBox="1"/>
          <p:nvPr/>
        </p:nvSpPr>
        <p:spPr>
          <a:xfrm rot="-3060192">
            <a:off x="-222636" y="1151333"/>
            <a:ext cx="1425922" cy="4349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Text region</a:t>
            </a:r>
            <a:endParaRPr>
              <a:solidFill>
                <a:srgbClr val="434343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cxnSp>
        <p:nvCxnSpPr>
          <p:cNvPr id="467" name="Google Shape;467;p47"/>
          <p:cNvCxnSpPr/>
          <p:nvPr/>
        </p:nvCxnSpPr>
        <p:spPr>
          <a:xfrm>
            <a:off x="371650" y="1694675"/>
            <a:ext cx="575100" cy="566400"/>
          </a:xfrm>
          <a:prstGeom prst="curvedConnector3">
            <a:avLst>
              <a:gd name="adj1" fmla="val 50000"/>
            </a:avLst>
          </a:prstGeom>
          <a:noFill/>
          <a:ln w="19050" cap="flat" cmpd="sng">
            <a:solidFill>
              <a:schemeClr val="dk1"/>
            </a:solidFill>
            <a:prstDash val="dot"/>
            <a:round/>
            <a:headEnd type="none" w="med" len="med"/>
            <a:tailEnd type="triangle" w="med" len="med"/>
          </a:ln>
        </p:spPr>
      </p:cxnSp>
      <p:sp>
        <p:nvSpPr>
          <p:cNvPr id="468" name="Google Shape;468;p47"/>
          <p:cNvSpPr txBox="1"/>
          <p:nvPr/>
        </p:nvSpPr>
        <p:spPr>
          <a:xfrm rot="3217">
            <a:off x="8182049" y="1288050"/>
            <a:ext cx="961800" cy="4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Baseline</a:t>
            </a:r>
            <a:endParaRPr>
              <a:solidFill>
                <a:srgbClr val="434343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cxnSp>
        <p:nvCxnSpPr>
          <p:cNvPr id="469" name="Google Shape;469;p47"/>
          <p:cNvCxnSpPr/>
          <p:nvPr/>
        </p:nvCxnSpPr>
        <p:spPr>
          <a:xfrm rot="5400000">
            <a:off x="7685675" y="2240075"/>
            <a:ext cx="1721700" cy="504000"/>
          </a:xfrm>
          <a:prstGeom prst="curvedConnector3">
            <a:avLst>
              <a:gd name="adj1" fmla="val 50000"/>
            </a:avLst>
          </a:prstGeom>
          <a:noFill/>
          <a:ln w="19050" cap="flat" cmpd="sng">
            <a:solidFill>
              <a:schemeClr val="dk1"/>
            </a:solidFill>
            <a:prstDash val="dot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4" name="Google Shape;474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23651" y="1200000"/>
            <a:ext cx="6696698" cy="3773025"/>
          </a:xfrm>
          <a:prstGeom prst="rect">
            <a:avLst/>
          </a:prstGeom>
          <a:noFill/>
          <a:ln>
            <a:noFill/>
          </a:ln>
        </p:spPr>
      </p:pic>
      <p:sp>
        <p:nvSpPr>
          <p:cNvPr id="475" name="Google Shape;475;p48"/>
          <p:cNvSpPr txBox="1"/>
          <p:nvPr/>
        </p:nvSpPr>
        <p:spPr>
          <a:xfrm>
            <a:off x="490200" y="258900"/>
            <a:ext cx="80616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3600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Lay-out &amp; Tekst Editor</a:t>
            </a:r>
            <a:endParaRPr sz="3600">
              <a:solidFill>
                <a:srgbClr val="434343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49"/>
          <p:cNvSpPr txBox="1"/>
          <p:nvPr/>
        </p:nvSpPr>
        <p:spPr>
          <a:xfrm>
            <a:off x="490200" y="258900"/>
            <a:ext cx="80616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3600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Lay-out &amp; Tekst Editor</a:t>
            </a:r>
            <a:endParaRPr sz="3600">
              <a:solidFill>
                <a:srgbClr val="434343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481" name="Google Shape;481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2250" y="1189051"/>
            <a:ext cx="2357791" cy="2552619"/>
          </a:xfrm>
          <a:prstGeom prst="rect">
            <a:avLst/>
          </a:prstGeom>
          <a:noFill/>
          <a:ln>
            <a:noFill/>
          </a:ln>
        </p:spPr>
      </p:pic>
      <p:pic>
        <p:nvPicPr>
          <p:cNvPr id="482" name="Google Shape;482;p4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91575" y="1189051"/>
            <a:ext cx="2380510" cy="2648211"/>
          </a:xfrm>
          <a:prstGeom prst="rect">
            <a:avLst/>
          </a:prstGeom>
          <a:noFill/>
          <a:ln>
            <a:noFill/>
          </a:ln>
        </p:spPr>
      </p:pic>
      <p:pic>
        <p:nvPicPr>
          <p:cNvPr id="483" name="Google Shape;483;p4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321927">
            <a:off x="5343647" y="528164"/>
            <a:ext cx="330383" cy="3458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84" name="Google Shape;484;p4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321937">
            <a:off x="5570062" y="766427"/>
            <a:ext cx="244316" cy="255735"/>
          </a:xfrm>
          <a:prstGeom prst="rect">
            <a:avLst/>
          </a:prstGeom>
          <a:noFill/>
          <a:ln>
            <a:noFill/>
          </a:ln>
        </p:spPr>
      </p:pic>
      <p:sp>
        <p:nvSpPr>
          <p:cNvPr id="485" name="Google Shape;485;p49"/>
          <p:cNvSpPr/>
          <p:nvPr/>
        </p:nvSpPr>
        <p:spPr>
          <a:xfrm>
            <a:off x="4400250" y="2227650"/>
            <a:ext cx="241500" cy="688200"/>
          </a:xfrm>
          <a:prstGeom prst="chevron">
            <a:avLst>
              <a:gd name="adj" fmla="val 48380"/>
            </a:avLst>
          </a:prstGeom>
          <a:solidFill>
            <a:srgbClr val="193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pic>
        <p:nvPicPr>
          <p:cNvPr id="486" name="Google Shape;486;p4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24217" y="2282616"/>
            <a:ext cx="2415409" cy="2402635"/>
          </a:xfrm>
          <a:prstGeom prst="rect">
            <a:avLst/>
          </a:prstGeom>
          <a:noFill/>
          <a:ln>
            <a:noFill/>
          </a:ln>
        </p:spPr>
      </p:pic>
      <p:pic>
        <p:nvPicPr>
          <p:cNvPr id="487" name="Google Shape;487;p4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428200" y="2283975"/>
            <a:ext cx="2415401" cy="24351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2" name="Google Shape;492;p50"/>
          <p:cNvPicPr preferRelativeResize="0"/>
          <p:nvPr/>
        </p:nvPicPr>
        <p:blipFill rotWithShape="1">
          <a:blip r:embed="rId3">
            <a:alphaModFix/>
          </a:blip>
          <a:srcRect b="1215"/>
          <a:stretch/>
        </p:blipFill>
        <p:spPr>
          <a:xfrm>
            <a:off x="1802750" y="532075"/>
            <a:ext cx="5538600" cy="3078600"/>
          </a:xfrm>
          <a:prstGeom prst="roundRect">
            <a:avLst>
              <a:gd name="adj" fmla="val 7005"/>
            </a:avLst>
          </a:prstGeom>
          <a:noFill/>
          <a:ln>
            <a:noFill/>
          </a:ln>
        </p:spPr>
      </p:pic>
      <p:sp>
        <p:nvSpPr>
          <p:cNvPr id="493" name="Google Shape;493;p50"/>
          <p:cNvSpPr txBox="1"/>
          <p:nvPr/>
        </p:nvSpPr>
        <p:spPr>
          <a:xfrm>
            <a:off x="2490900" y="4116950"/>
            <a:ext cx="4162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"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Laten we eens naar de software kijken</a:t>
            </a:r>
            <a:endParaRPr sz="1800">
              <a:solidFill>
                <a:schemeClr val="dk2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p5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</p:spPr>
        <p:txBody>
          <a:bodyPr spcFirstLastPara="1" wrap="square" lIns="68575" tIns="34275" rIns="68575" bIns="3427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3300" b="0">
                <a:latin typeface="Playfair Display"/>
                <a:ea typeface="Playfair Display"/>
                <a:cs typeface="Playfair Display"/>
                <a:sym typeface="Playfair Display"/>
              </a:rPr>
              <a:t>Transkribus Editor - Instellingen</a:t>
            </a:r>
            <a:endParaRPr/>
          </a:p>
        </p:txBody>
      </p:sp>
      <p:sp>
        <p:nvSpPr>
          <p:cNvPr id="499" name="Google Shape;499;p51"/>
          <p:cNvSpPr txBox="1">
            <a:spLocks noGrp="1"/>
          </p:cNvSpPr>
          <p:nvPr>
            <p:ph type="body" idx="1"/>
          </p:nvPr>
        </p:nvSpPr>
        <p:spPr>
          <a:xfrm>
            <a:off x="628650" y="1683425"/>
            <a:ext cx="5256000" cy="29493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rm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de" sz="17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The editor allows you to:</a:t>
            </a:r>
            <a:endParaRPr sz="17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457200" lvl="0" indent="-3365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700"/>
              <a:buFont typeface="Inter Light"/>
              <a:buChar char="●"/>
            </a:pPr>
            <a:r>
              <a:rPr lang="de" sz="17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de weergave van de editor wijzigen</a:t>
            </a:r>
            <a:endParaRPr sz="17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457200" lvl="0" indent="-3365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700"/>
              <a:buFont typeface="Inter Light"/>
              <a:buChar char="●"/>
            </a:pPr>
            <a:r>
              <a:rPr lang="de" sz="17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het lettertype van de tekst wijzigen</a:t>
            </a:r>
            <a:endParaRPr sz="17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457200" lvl="0" indent="-3365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700"/>
              <a:buFont typeface="Inter Light"/>
              <a:buChar char="●"/>
            </a:pPr>
            <a:r>
              <a:rPr lang="de" sz="17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region- en linenummers tonen/verbergen</a:t>
            </a:r>
            <a:endParaRPr sz="17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457200" lvl="0" indent="-3365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700"/>
              <a:buFont typeface="Inter Light"/>
              <a:buChar char="●"/>
            </a:pPr>
            <a:r>
              <a:rPr lang="de" sz="17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geselecteerde lines automatisch centreren</a:t>
            </a:r>
            <a:endParaRPr sz="17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457200" lvl="0" indent="-3365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700"/>
              <a:buFont typeface="Inter Light"/>
              <a:buChar char="●"/>
            </a:pPr>
            <a:r>
              <a:rPr lang="de" sz="17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de weergave-instellingen van de layout wijzigen</a:t>
            </a:r>
            <a:endParaRPr sz="17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grpSp>
        <p:nvGrpSpPr>
          <p:cNvPr id="500" name="Google Shape;500;p51"/>
          <p:cNvGrpSpPr/>
          <p:nvPr/>
        </p:nvGrpSpPr>
        <p:grpSpPr>
          <a:xfrm>
            <a:off x="5987806" y="1815689"/>
            <a:ext cx="2864640" cy="2370455"/>
            <a:chOff x="5966350" y="2293250"/>
            <a:chExt cx="2950500" cy="2478000"/>
          </a:xfrm>
        </p:grpSpPr>
        <p:sp>
          <p:nvSpPr>
            <p:cNvPr id="501" name="Google Shape;501;p51"/>
            <p:cNvSpPr/>
            <p:nvPr/>
          </p:nvSpPr>
          <p:spPr>
            <a:xfrm>
              <a:off x="5966350" y="2293250"/>
              <a:ext cx="2950500" cy="24780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502" name="Google Shape;502;p51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6014325" y="2298275"/>
              <a:ext cx="1440651" cy="9751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03" name="Google Shape;503;p51"/>
            <p:cNvPicPr preferRelativeResize="0"/>
            <p:nvPr/>
          </p:nvPicPr>
          <p:blipFill rotWithShape="1">
            <a:blip r:embed="rId4">
              <a:alphaModFix/>
            </a:blip>
            <a:srcRect r="-2574" b="43188"/>
            <a:stretch/>
          </p:blipFill>
          <p:spPr>
            <a:xfrm>
              <a:off x="7607375" y="2668470"/>
              <a:ext cx="1275775" cy="23473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04" name="Google Shape;504;p51"/>
            <p:cNvPicPr preferRelativeResize="0"/>
            <p:nvPr/>
          </p:nvPicPr>
          <p:blipFill rotWithShape="1">
            <a:blip r:embed="rId4">
              <a:alphaModFix/>
            </a:blip>
            <a:srcRect t="43188"/>
            <a:stretch/>
          </p:blipFill>
          <p:spPr>
            <a:xfrm>
              <a:off x="7607375" y="3038661"/>
              <a:ext cx="1243782" cy="23473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05" name="Google Shape;505;p51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6014325" y="3425792"/>
              <a:ext cx="1562456" cy="13115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06" name="Google Shape;506;p51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8434930" y="3773864"/>
              <a:ext cx="360155" cy="917243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p52"/>
          <p:cNvSpPr txBox="1"/>
          <p:nvPr/>
        </p:nvSpPr>
        <p:spPr>
          <a:xfrm>
            <a:off x="546500" y="1309700"/>
            <a:ext cx="8138100" cy="27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8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Zoeken:</a:t>
            </a:r>
            <a:endParaRPr sz="18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Inter"/>
              <a:buChar char="●"/>
            </a:pPr>
            <a:r>
              <a:rPr lang="de" sz="1800" b="1">
                <a:solidFill>
                  <a:srgbClr val="434343"/>
                </a:solidFill>
                <a:latin typeface="Inter"/>
                <a:ea typeface="Inter"/>
                <a:cs typeface="Inter"/>
                <a:sym typeface="Inter"/>
              </a:rPr>
              <a:t>tekst </a:t>
            </a:r>
            <a:endParaRPr sz="1800" b="1">
              <a:solidFill>
                <a:srgbClr val="434343"/>
              </a:solidFill>
              <a:latin typeface="Inter"/>
              <a:ea typeface="Inter"/>
              <a:cs typeface="Inter"/>
              <a:sym typeface="Inter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Inter Light"/>
              <a:buChar char="●"/>
            </a:pPr>
            <a:r>
              <a:rPr lang="de" sz="1800" b="1">
                <a:solidFill>
                  <a:srgbClr val="434343"/>
                </a:solidFill>
                <a:latin typeface="Inter"/>
                <a:ea typeface="Inter"/>
                <a:cs typeface="Inter"/>
                <a:sym typeface="Inter"/>
              </a:rPr>
              <a:t>documenten </a:t>
            </a:r>
            <a:r>
              <a:rPr lang="de" sz="18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en </a:t>
            </a:r>
            <a:r>
              <a:rPr lang="de" sz="1800" b="1">
                <a:solidFill>
                  <a:srgbClr val="434343"/>
                </a:solidFill>
                <a:latin typeface="Inter"/>
                <a:ea typeface="Inter"/>
                <a:cs typeface="Inter"/>
                <a:sym typeface="Inter"/>
              </a:rPr>
              <a:t>collecties </a:t>
            </a:r>
            <a:r>
              <a:rPr lang="de" sz="18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namen &amp; ID's</a:t>
            </a:r>
            <a:endParaRPr sz="18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de" sz="18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</a:br>
            <a:r>
              <a:rPr lang="de" sz="16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Tekst: 2 opties</a:t>
            </a:r>
            <a:endParaRPr sz="16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914400" lvl="0" indent="-330200" algn="l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600"/>
              <a:buFont typeface="Inter Light"/>
              <a:buAutoNum type="arabicPeriod"/>
            </a:pPr>
            <a:r>
              <a:rPr lang="de" sz="1600" b="1">
                <a:solidFill>
                  <a:srgbClr val="434343"/>
                </a:solidFill>
                <a:latin typeface="Inter"/>
                <a:ea typeface="Inter"/>
                <a:cs typeface="Inter"/>
                <a:sym typeface="Inter"/>
              </a:rPr>
              <a:t>Fulltext Search</a:t>
            </a:r>
            <a:r>
              <a:rPr lang="de" sz="16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: woorden en zinnen zoals ze voorkomen in het transcript + fuzzy search</a:t>
            </a:r>
            <a:endParaRPr sz="16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914400" lvl="0" indent="-330200" algn="l" rtl="0">
              <a:spcBef>
                <a:spcPts val="1000"/>
              </a:spcBef>
              <a:spcAft>
                <a:spcPts val="0"/>
              </a:spcAft>
              <a:buClr>
                <a:srgbClr val="434343"/>
              </a:buClr>
              <a:buSzPts val="1600"/>
              <a:buFont typeface="Inter Light"/>
              <a:buAutoNum type="arabicPeriod"/>
            </a:pPr>
            <a:r>
              <a:rPr lang="de" sz="1600" b="1">
                <a:solidFill>
                  <a:srgbClr val="434343"/>
                </a:solidFill>
                <a:latin typeface="Inter"/>
                <a:ea typeface="Inter"/>
                <a:cs typeface="Inter"/>
                <a:sym typeface="Inter"/>
              </a:rPr>
              <a:t>Smart Search</a:t>
            </a:r>
            <a:endParaRPr sz="2000" b="1">
              <a:solidFill>
                <a:srgbClr val="434343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12" name="Google Shape;512;p52"/>
          <p:cNvSpPr txBox="1">
            <a:spLocks noGrp="1"/>
          </p:cNvSpPr>
          <p:nvPr>
            <p:ph type="title"/>
          </p:nvPr>
        </p:nvSpPr>
        <p:spPr>
          <a:xfrm>
            <a:off x="490200" y="258900"/>
            <a:ext cx="8061600" cy="102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3300"/>
              <a:t>Zoeken</a:t>
            </a:r>
            <a:endParaRPr sz="3300"/>
          </a:p>
        </p:txBody>
      </p:sp>
      <p:pic>
        <p:nvPicPr>
          <p:cNvPr id="513" name="Google Shape;513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79600" y="733200"/>
            <a:ext cx="2139775" cy="21377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3060"/>
        </a:solidFill>
        <a:effectLst/>
      </p:bgPr>
    </p:bg>
    <p:spTree>
      <p:nvGrpSpPr>
        <p:cNvPr id="1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8" name="Google Shape;518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07025" y="4498949"/>
            <a:ext cx="1329951" cy="271550"/>
          </a:xfrm>
          <a:prstGeom prst="rect">
            <a:avLst/>
          </a:prstGeom>
          <a:noFill/>
          <a:ln>
            <a:noFill/>
          </a:ln>
        </p:spPr>
      </p:pic>
      <p:sp>
        <p:nvSpPr>
          <p:cNvPr id="519" name="Google Shape;519;p53"/>
          <p:cNvSpPr txBox="1"/>
          <p:nvPr/>
        </p:nvSpPr>
        <p:spPr>
          <a:xfrm>
            <a:off x="1317450" y="3762325"/>
            <a:ext cx="6509100" cy="98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26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Export &amp; Delen</a:t>
            </a:r>
            <a:endParaRPr sz="1300">
              <a:solidFill>
                <a:schemeClr val="dk1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600">
              <a:solidFill>
                <a:schemeClr val="lt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520" name="Google Shape;520;p53"/>
          <p:cNvSpPr/>
          <p:nvPr/>
        </p:nvSpPr>
        <p:spPr>
          <a:xfrm>
            <a:off x="187425" y="1512925"/>
            <a:ext cx="8811600" cy="1434900"/>
          </a:xfrm>
          <a:prstGeom prst="roundRect">
            <a:avLst>
              <a:gd name="adj" fmla="val 3953"/>
            </a:avLst>
          </a:prstGeom>
          <a:solidFill>
            <a:srgbClr val="F1E8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21" name="Google Shape;521;p53"/>
          <p:cNvPicPr preferRelativeResize="0"/>
          <p:nvPr/>
        </p:nvPicPr>
        <p:blipFill>
          <a:blip r:embed="rId4">
            <a:alphaModFix amt="18000"/>
          </a:blip>
          <a:stretch>
            <a:fillRect/>
          </a:stretch>
        </p:blipFill>
        <p:spPr>
          <a:xfrm>
            <a:off x="620800" y="1757831"/>
            <a:ext cx="902425" cy="901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2" name="Google Shape;522;p53"/>
          <p:cNvPicPr preferRelativeResize="0"/>
          <p:nvPr/>
        </p:nvPicPr>
        <p:blipFill>
          <a:blip r:embed="rId5">
            <a:alphaModFix amt="18000"/>
          </a:blip>
          <a:stretch>
            <a:fillRect/>
          </a:stretch>
        </p:blipFill>
        <p:spPr>
          <a:xfrm>
            <a:off x="2975665" y="1757416"/>
            <a:ext cx="902426" cy="90240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3" name="Google Shape;523;p53"/>
          <p:cNvPicPr preferRelativeResize="0"/>
          <p:nvPr/>
        </p:nvPicPr>
        <p:blipFill>
          <a:blip r:embed="rId6">
            <a:alphaModFix amt="18000"/>
          </a:blip>
          <a:stretch>
            <a:fillRect/>
          </a:stretch>
        </p:blipFill>
        <p:spPr>
          <a:xfrm>
            <a:off x="5330530" y="1757822"/>
            <a:ext cx="902425" cy="901594"/>
          </a:xfrm>
          <a:prstGeom prst="rect">
            <a:avLst/>
          </a:prstGeom>
          <a:noFill/>
          <a:ln>
            <a:noFill/>
          </a:ln>
        </p:spPr>
      </p:pic>
      <p:pic>
        <p:nvPicPr>
          <p:cNvPr id="524" name="Google Shape;524;p5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685394" y="1757406"/>
            <a:ext cx="902426" cy="902426"/>
          </a:xfrm>
          <a:prstGeom prst="rect">
            <a:avLst/>
          </a:prstGeom>
          <a:noFill/>
          <a:ln>
            <a:noFill/>
          </a:ln>
        </p:spPr>
      </p:pic>
      <p:sp>
        <p:nvSpPr>
          <p:cNvPr id="525" name="Google Shape;525;p53"/>
          <p:cNvSpPr/>
          <p:nvPr/>
        </p:nvSpPr>
        <p:spPr>
          <a:xfrm>
            <a:off x="2163943" y="2000145"/>
            <a:ext cx="171000" cy="464100"/>
          </a:xfrm>
          <a:prstGeom prst="chevron">
            <a:avLst>
              <a:gd name="adj" fmla="val 50000"/>
            </a:avLst>
          </a:prstGeom>
          <a:solidFill>
            <a:srgbClr val="193060">
              <a:alpha val="345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526" name="Google Shape;526;p53"/>
          <p:cNvSpPr/>
          <p:nvPr/>
        </p:nvSpPr>
        <p:spPr>
          <a:xfrm>
            <a:off x="4518806" y="2000145"/>
            <a:ext cx="171000" cy="464100"/>
          </a:xfrm>
          <a:prstGeom prst="chevron">
            <a:avLst>
              <a:gd name="adj" fmla="val 50000"/>
            </a:avLst>
          </a:prstGeom>
          <a:solidFill>
            <a:srgbClr val="193060">
              <a:alpha val="345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527" name="Google Shape;527;p53"/>
          <p:cNvSpPr/>
          <p:nvPr/>
        </p:nvSpPr>
        <p:spPr>
          <a:xfrm>
            <a:off x="6873681" y="2000145"/>
            <a:ext cx="171000" cy="464100"/>
          </a:xfrm>
          <a:prstGeom prst="chevron">
            <a:avLst>
              <a:gd name="adj" fmla="val 50000"/>
            </a:avLst>
          </a:prstGeom>
          <a:solidFill>
            <a:srgbClr val="193060">
              <a:alpha val="345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p54"/>
          <p:cNvSpPr txBox="1"/>
          <p:nvPr/>
        </p:nvSpPr>
        <p:spPr>
          <a:xfrm>
            <a:off x="490200" y="258900"/>
            <a:ext cx="80616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3466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Hoe krijg ik de data eruit?</a:t>
            </a:r>
            <a:endParaRPr sz="3600">
              <a:solidFill>
                <a:srgbClr val="434343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533" name="Google Shape;533;p54"/>
          <p:cNvPicPr preferRelativeResize="0"/>
          <p:nvPr/>
        </p:nvPicPr>
        <p:blipFill rotWithShape="1">
          <a:blip r:embed="rId3">
            <a:alphaModFix/>
          </a:blip>
          <a:srcRect l="59029" t="5658" r="3802" b="5932"/>
          <a:stretch/>
        </p:blipFill>
        <p:spPr>
          <a:xfrm>
            <a:off x="3868363" y="1576150"/>
            <a:ext cx="1305277" cy="2242201"/>
          </a:xfrm>
          <a:prstGeom prst="rect">
            <a:avLst/>
          </a:prstGeom>
          <a:noFill/>
          <a:ln>
            <a:noFill/>
          </a:ln>
        </p:spPr>
      </p:pic>
      <p:sp>
        <p:nvSpPr>
          <p:cNvPr id="534" name="Google Shape;534;p54"/>
          <p:cNvSpPr/>
          <p:nvPr/>
        </p:nvSpPr>
        <p:spPr>
          <a:xfrm rot="5400000">
            <a:off x="4486512" y="3960358"/>
            <a:ext cx="171000" cy="464100"/>
          </a:xfrm>
          <a:prstGeom prst="chevron">
            <a:avLst>
              <a:gd name="adj" fmla="val 50000"/>
            </a:avLst>
          </a:prstGeom>
          <a:solidFill>
            <a:srgbClr val="193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535" name="Google Shape;535;p54"/>
          <p:cNvSpPr/>
          <p:nvPr/>
        </p:nvSpPr>
        <p:spPr>
          <a:xfrm rot="5400000">
            <a:off x="4486512" y="4163008"/>
            <a:ext cx="171000" cy="464100"/>
          </a:xfrm>
          <a:prstGeom prst="chevron">
            <a:avLst>
              <a:gd name="adj" fmla="val 50000"/>
            </a:avLst>
          </a:prstGeom>
          <a:solidFill>
            <a:srgbClr val="193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19"/>
          <p:cNvPicPr preferRelativeResize="0"/>
          <p:nvPr/>
        </p:nvPicPr>
        <p:blipFill rotWithShape="1">
          <a:blip r:embed="rId3">
            <a:alphaModFix/>
          </a:blip>
          <a:srcRect t="4652" r="38222"/>
          <a:stretch/>
        </p:blipFill>
        <p:spPr>
          <a:xfrm>
            <a:off x="2828850" y="554100"/>
            <a:ext cx="3486300" cy="4035300"/>
          </a:xfrm>
          <a:prstGeom prst="roundRect">
            <a:avLst>
              <a:gd name="adj" fmla="val 3578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p55"/>
          <p:cNvSpPr txBox="1"/>
          <p:nvPr/>
        </p:nvSpPr>
        <p:spPr>
          <a:xfrm>
            <a:off x="490200" y="1233500"/>
            <a:ext cx="8109000" cy="145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42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Inter Light"/>
              <a:buChar char="●"/>
            </a:pPr>
            <a:r>
              <a:rPr lang="de" sz="1800" b="1">
                <a:solidFill>
                  <a:srgbClr val="434343"/>
                </a:solidFill>
                <a:latin typeface="Inter"/>
                <a:ea typeface="Inter"/>
                <a:cs typeface="Inter"/>
                <a:sym typeface="Inter"/>
              </a:rPr>
              <a:t>Selecteer</a:t>
            </a:r>
            <a:r>
              <a:rPr lang="de" sz="18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 het document of de pagina's</a:t>
            </a:r>
            <a:endParaRPr sz="18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457200" lvl="0" indent="-342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Inter Light"/>
              <a:buChar char="●"/>
            </a:pPr>
            <a:r>
              <a:rPr lang="de" sz="18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Klik op </a:t>
            </a:r>
            <a:r>
              <a:rPr lang="de" sz="1800" b="1">
                <a:solidFill>
                  <a:srgbClr val="434343"/>
                </a:solidFill>
                <a:latin typeface="Inter"/>
                <a:ea typeface="Inter"/>
                <a:cs typeface="Inter"/>
                <a:sym typeface="Inter"/>
              </a:rPr>
              <a:t>“Export”</a:t>
            </a:r>
            <a:endParaRPr sz="1800" b="1">
              <a:solidFill>
                <a:srgbClr val="434343"/>
              </a:solidFill>
              <a:latin typeface="Inter"/>
              <a:ea typeface="Inter"/>
              <a:cs typeface="Inter"/>
              <a:sym typeface="Inter"/>
            </a:endParaRPr>
          </a:p>
          <a:p>
            <a:pPr marL="457200" lvl="0" indent="-342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Inter Light"/>
              <a:buChar char="●"/>
            </a:pPr>
            <a:r>
              <a:rPr lang="de" sz="18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Selecteer het gewenste exportformaat</a:t>
            </a:r>
            <a:endParaRPr sz="18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sp>
        <p:nvSpPr>
          <p:cNvPr id="541" name="Google Shape;541;p55"/>
          <p:cNvSpPr txBox="1">
            <a:spLocks noGrp="1"/>
          </p:cNvSpPr>
          <p:nvPr>
            <p:ph type="title"/>
          </p:nvPr>
        </p:nvSpPr>
        <p:spPr>
          <a:xfrm>
            <a:off x="490200" y="258900"/>
            <a:ext cx="8061600" cy="102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3300"/>
              <a:t>Export</a:t>
            </a:r>
            <a:endParaRPr sz="3300"/>
          </a:p>
        </p:txBody>
      </p:sp>
      <p:pic>
        <p:nvPicPr>
          <p:cNvPr id="542" name="Google Shape;542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38301" y="2531400"/>
            <a:ext cx="3661500" cy="2340300"/>
          </a:xfrm>
          <a:prstGeom prst="roundRect">
            <a:avLst>
              <a:gd name="adj" fmla="val 6486"/>
            </a:avLst>
          </a:prstGeom>
          <a:noFill/>
          <a:ln>
            <a:noFill/>
          </a:ln>
        </p:spPr>
      </p:pic>
      <p:sp>
        <p:nvSpPr>
          <p:cNvPr id="543" name="Google Shape;543;p55"/>
          <p:cNvSpPr/>
          <p:nvPr/>
        </p:nvSpPr>
        <p:spPr>
          <a:xfrm>
            <a:off x="4971031" y="2572004"/>
            <a:ext cx="703200" cy="293100"/>
          </a:xfrm>
          <a:prstGeom prst="roundRect">
            <a:avLst>
              <a:gd name="adj" fmla="val 4921"/>
            </a:avLst>
          </a:prstGeom>
          <a:noFill/>
          <a:ln w="1905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p56"/>
          <p:cNvSpPr txBox="1">
            <a:spLocks noGrp="1"/>
          </p:cNvSpPr>
          <p:nvPr>
            <p:ph type="title"/>
          </p:nvPr>
        </p:nvSpPr>
        <p:spPr>
          <a:xfrm>
            <a:off x="490200" y="258900"/>
            <a:ext cx="8061600" cy="102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3300"/>
              <a:t>Standaard Export</a:t>
            </a:r>
            <a:endParaRPr sz="3300"/>
          </a:p>
        </p:txBody>
      </p:sp>
      <p:pic>
        <p:nvPicPr>
          <p:cNvPr id="549" name="Google Shape;549;p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77225" y="1861501"/>
            <a:ext cx="1504801" cy="1503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0" name="Google Shape;550;p56"/>
          <p:cNvPicPr preferRelativeResize="0"/>
          <p:nvPr/>
        </p:nvPicPr>
        <p:blipFill rotWithShape="1">
          <a:blip r:embed="rId4">
            <a:alphaModFix/>
          </a:blip>
          <a:srcRect l="2128" t="24210" r="21594" b="6833"/>
          <a:stretch/>
        </p:blipFill>
        <p:spPr>
          <a:xfrm>
            <a:off x="706000" y="1630252"/>
            <a:ext cx="3309000" cy="2202300"/>
          </a:xfrm>
          <a:prstGeom prst="roundRect">
            <a:avLst>
              <a:gd name="adj" fmla="val 7732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p57"/>
          <p:cNvSpPr txBox="1">
            <a:spLocks noGrp="1"/>
          </p:cNvSpPr>
          <p:nvPr>
            <p:ph type="title"/>
          </p:nvPr>
        </p:nvSpPr>
        <p:spPr>
          <a:xfrm>
            <a:off x="490200" y="258900"/>
            <a:ext cx="8061600" cy="102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3300"/>
              <a:t>Geavanceerde Export opties</a:t>
            </a:r>
            <a:endParaRPr sz="3300"/>
          </a:p>
        </p:txBody>
      </p:sp>
      <p:pic>
        <p:nvPicPr>
          <p:cNvPr id="556" name="Google Shape;556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77225" y="1861501"/>
            <a:ext cx="1504801" cy="1503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7" name="Google Shape;557;p5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7975" y="1657875"/>
            <a:ext cx="3757800" cy="2282100"/>
          </a:xfrm>
          <a:prstGeom prst="roundRect">
            <a:avLst>
              <a:gd name="adj" fmla="val 5832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2" name="Google Shape;562;p58"/>
          <p:cNvPicPr preferRelativeResize="0"/>
          <p:nvPr/>
        </p:nvPicPr>
        <p:blipFill rotWithShape="1">
          <a:blip r:embed="rId3">
            <a:alphaModFix/>
          </a:blip>
          <a:srcRect b="1215"/>
          <a:stretch/>
        </p:blipFill>
        <p:spPr>
          <a:xfrm>
            <a:off x="1802750" y="532075"/>
            <a:ext cx="5538600" cy="3078600"/>
          </a:xfrm>
          <a:prstGeom prst="roundRect">
            <a:avLst>
              <a:gd name="adj" fmla="val 7005"/>
            </a:avLst>
          </a:prstGeom>
          <a:noFill/>
          <a:ln>
            <a:noFill/>
          </a:ln>
        </p:spPr>
      </p:pic>
      <p:sp>
        <p:nvSpPr>
          <p:cNvPr id="563" name="Google Shape;563;p58"/>
          <p:cNvSpPr txBox="1"/>
          <p:nvPr/>
        </p:nvSpPr>
        <p:spPr>
          <a:xfrm>
            <a:off x="2490900" y="4116950"/>
            <a:ext cx="4162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"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Laten we eens naar de software kijken</a:t>
            </a:r>
            <a:endParaRPr sz="1800">
              <a:solidFill>
                <a:schemeClr val="dk2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p59"/>
          <p:cNvSpPr txBox="1"/>
          <p:nvPr/>
        </p:nvSpPr>
        <p:spPr>
          <a:xfrm>
            <a:off x="490200" y="258900"/>
            <a:ext cx="80616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 lnSpcReduction="1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2169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Deel uw materiaal met </a:t>
            </a:r>
            <a:endParaRPr sz="3466" b="1">
              <a:solidFill>
                <a:srgbClr val="434343"/>
              </a:solidFill>
              <a:latin typeface="Lobster Two"/>
              <a:ea typeface="Lobster Two"/>
              <a:cs typeface="Lobster Two"/>
              <a:sym typeface="Lobster Tw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3466" b="1">
                <a:solidFill>
                  <a:srgbClr val="434343"/>
                </a:solidFill>
                <a:latin typeface="Lobster Two"/>
                <a:ea typeface="Lobster Two"/>
                <a:cs typeface="Lobster Two"/>
                <a:sym typeface="Lobster Two"/>
              </a:rPr>
              <a:t>Transkribus</a:t>
            </a:r>
            <a:r>
              <a:rPr lang="de" sz="3466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 Sites</a:t>
            </a:r>
            <a:endParaRPr sz="3600">
              <a:solidFill>
                <a:srgbClr val="434343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569" name="Google Shape;569;p59"/>
          <p:cNvPicPr preferRelativeResize="0"/>
          <p:nvPr/>
        </p:nvPicPr>
        <p:blipFill rotWithShape="1">
          <a:blip r:embed="rId3">
            <a:alphaModFix/>
          </a:blip>
          <a:srcRect t="4652" r="38222"/>
          <a:stretch/>
        </p:blipFill>
        <p:spPr>
          <a:xfrm rot="-230644">
            <a:off x="911230" y="1515091"/>
            <a:ext cx="2707291" cy="3133964"/>
          </a:xfrm>
          <a:prstGeom prst="roundRect">
            <a:avLst>
              <a:gd name="adj" fmla="val 3578"/>
            </a:avLst>
          </a:prstGeom>
          <a:noFill/>
          <a:ln>
            <a:noFill/>
          </a:ln>
        </p:spPr>
      </p:pic>
      <p:sp>
        <p:nvSpPr>
          <p:cNvPr id="570" name="Google Shape;570;p59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71" name="Google Shape;571;p5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26275" y="1754100"/>
            <a:ext cx="4908600" cy="2761200"/>
          </a:xfrm>
          <a:prstGeom prst="roundRect">
            <a:avLst>
              <a:gd name="adj" fmla="val 5118"/>
            </a:avLst>
          </a:prstGeom>
          <a:noFill/>
          <a:ln>
            <a:noFill/>
          </a:ln>
        </p:spPr>
      </p:pic>
      <p:sp>
        <p:nvSpPr>
          <p:cNvPr id="572" name="Google Shape;572;p59"/>
          <p:cNvSpPr txBox="1"/>
          <p:nvPr/>
        </p:nvSpPr>
        <p:spPr>
          <a:xfrm>
            <a:off x="6798675" y="4441400"/>
            <a:ext cx="1595100" cy="1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500" u="sng">
                <a:solidFill>
                  <a:schemeClr val="hlink"/>
                </a:solidFill>
                <a:hlinkClick r:id="rId5"/>
              </a:rPr>
              <a:t>Gemeentearchief</a:t>
            </a:r>
            <a:r>
              <a:rPr lang="de" sz="500" u="sng">
                <a:solidFill>
                  <a:schemeClr val="hlink"/>
                </a:solidFill>
                <a:hlinkClick r:id="rId5"/>
              </a:rPr>
              <a:t> Schiedam - Transkribus Sites</a:t>
            </a:r>
            <a:endParaRPr sz="5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Google Shape;577;p60"/>
          <p:cNvSpPr txBox="1"/>
          <p:nvPr/>
        </p:nvSpPr>
        <p:spPr>
          <a:xfrm>
            <a:off x="490200" y="258900"/>
            <a:ext cx="80616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 lnSpcReduction="1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2169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Deel uw materiaal met </a:t>
            </a:r>
            <a:endParaRPr sz="3466" b="1">
              <a:solidFill>
                <a:srgbClr val="434343"/>
              </a:solidFill>
              <a:latin typeface="Lobster Two"/>
              <a:ea typeface="Lobster Two"/>
              <a:cs typeface="Lobster Two"/>
              <a:sym typeface="Lobster Tw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3466" b="1">
                <a:solidFill>
                  <a:srgbClr val="434343"/>
                </a:solidFill>
                <a:latin typeface="Lobster Two"/>
                <a:ea typeface="Lobster Two"/>
                <a:cs typeface="Lobster Two"/>
                <a:sym typeface="Lobster Two"/>
              </a:rPr>
              <a:t>Transkribus</a:t>
            </a:r>
            <a:r>
              <a:rPr lang="de" sz="3466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 Sites</a:t>
            </a:r>
            <a:endParaRPr sz="3600">
              <a:solidFill>
                <a:srgbClr val="434343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578" name="Google Shape;578;p60"/>
          <p:cNvPicPr preferRelativeResize="0"/>
          <p:nvPr/>
        </p:nvPicPr>
        <p:blipFill rotWithShape="1">
          <a:blip r:embed="rId3">
            <a:alphaModFix/>
          </a:blip>
          <a:srcRect t="4652" r="38222"/>
          <a:stretch/>
        </p:blipFill>
        <p:spPr>
          <a:xfrm rot="-230644">
            <a:off x="911230" y="1515091"/>
            <a:ext cx="2707291" cy="3133964"/>
          </a:xfrm>
          <a:prstGeom prst="roundRect">
            <a:avLst>
              <a:gd name="adj" fmla="val 3578"/>
            </a:avLst>
          </a:prstGeom>
          <a:noFill/>
          <a:ln>
            <a:noFill/>
          </a:ln>
        </p:spPr>
      </p:pic>
      <p:sp>
        <p:nvSpPr>
          <p:cNvPr id="579" name="Google Shape;579;p60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80" name="Google Shape;580;p6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40050" y="1686925"/>
            <a:ext cx="4962900" cy="2790300"/>
          </a:xfrm>
          <a:prstGeom prst="roundRect">
            <a:avLst>
              <a:gd name="adj" fmla="val 4964"/>
            </a:avLst>
          </a:prstGeom>
          <a:noFill/>
          <a:ln>
            <a:noFill/>
          </a:ln>
        </p:spPr>
      </p:pic>
      <p:sp>
        <p:nvSpPr>
          <p:cNvPr id="581" name="Google Shape;581;p60"/>
          <p:cNvSpPr txBox="1"/>
          <p:nvPr/>
        </p:nvSpPr>
        <p:spPr>
          <a:xfrm>
            <a:off x="6788050" y="4401025"/>
            <a:ext cx="1614900" cy="2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25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de" sz="500" u="sng">
                <a:solidFill>
                  <a:schemeClr val="hlink"/>
                </a:solidFill>
                <a:hlinkClick r:id="rId5"/>
              </a:rPr>
              <a:t>Kronieken uit de Nederlanden- Transkribus Sites</a:t>
            </a:r>
            <a:endParaRPr sz="5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3060"/>
        </a:solidFill>
        <a:effectLst/>
      </p:bgPr>
    </p:bg>
    <p:spTree>
      <p:nvGrpSpPr>
        <p:cNvPr id="1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6" name="Google Shape;586;p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07025" y="4498949"/>
            <a:ext cx="1329951" cy="271550"/>
          </a:xfrm>
          <a:prstGeom prst="rect">
            <a:avLst/>
          </a:prstGeom>
          <a:noFill/>
          <a:ln>
            <a:noFill/>
          </a:ln>
        </p:spPr>
      </p:pic>
      <p:sp>
        <p:nvSpPr>
          <p:cNvPr id="587" name="Google Shape;587;p61"/>
          <p:cNvSpPr txBox="1"/>
          <p:nvPr/>
        </p:nvSpPr>
        <p:spPr>
          <a:xfrm>
            <a:off x="1870650" y="3762325"/>
            <a:ext cx="54027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2600">
                <a:solidFill>
                  <a:srgbClr val="FFFFFF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Tekstmodellen trainen</a:t>
            </a:r>
            <a:endParaRPr sz="2600">
              <a:solidFill>
                <a:schemeClr val="lt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588" name="Google Shape;588;p61"/>
          <p:cNvSpPr/>
          <p:nvPr/>
        </p:nvSpPr>
        <p:spPr>
          <a:xfrm>
            <a:off x="187425" y="1512925"/>
            <a:ext cx="8811600" cy="1434900"/>
          </a:xfrm>
          <a:prstGeom prst="roundRect">
            <a:avLst>
              <a:gd name="adj" fmla="val 3953"/>
            </a:avLst>
          </a:prstGeom>
          <a:solidFill>
            <a:srgbClr val="F1E8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89" name="Google Shape;589;p61"/>
          <p:cNvPicPr preferRelativeResize="0"/>
          <p:nvPr/>
        </p:nvPicPr>
        <p:blipFill>
          <a:blip r:embed="rId4">
            <a:alphaModFix amt="8000"/>
          </a:blip>
          <a:stretch>
            <a:fillRect/>
          </a:stretch>
        </p:blipFill>
        <p:spPr>
          <a:xfrm>
            <a:off x="620800" y="1779594"/>
            <a:ext cx="902425" cy="901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90" name="Google Shape;590;p61"/>
          <p:cNvPicPr preferRelativeResize="0"/>
          <p:nvPr/>
        </p:nvPicPr>
        <p:blipFill>
          <a:blip r:embed="rId5">
            <a:alphaModFix amt="8000"/>
          </a:blip>
          <a:stretch>
            <a:fillRect/>
          </a:stretch>
        </p:blipFill>
        <p:spPr>
          <a:xfrm>
            <a:off x="4153097" y="1779166"/>
            <a:ext cx="902426" cy="902405"/>
          </a:xfrm>
          <a:prstGeom prst="rect">
            <a:avLst/>
          </a:prstGeom>
          <a:noFill/>
          <a:ln>
            <a:noFill/>
          </a:ln>
        </p:spPr>
      </p:pic>
      <p:pic>
        <p:nvPicPr>
          <p:cNvPr id="591" name="Google Shape;591;p61"/>
          <p:cNvPicPr preferRelativeResize="0"/>
          <p:nvPr/>
        </p:nvPicPr>
        <p:blipFill>
          <a:blip r:embed="rId6">
            <a:alphaModFix amt="8000"/>
          </a:blip>
          <a:stretch>
            <a:fillRect/>
          </a:stretch>
        </p:blipFill>
        <p:spPr>
          <a:xfrm>
            <a:off x="5919246" y="1779572"/>
            <a:ext cx="902425" cy="90159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2" name="Google Shape;592;p61"/>
          <p:cNvPicPr preferRelativeResize="0"/>
          <p:nvPr/>
        </p:nvPicPr>
        <p:blipFill>
          <a:blip r:embed="rId7">
            <a:alphaModFix amt="8000"/>
          </a:blip>
          <a:stretch>
            <a:fillRect/>
          </a:stretch>
        </p:blipFill>
        <p:spPr>
          <a:xfrm>
            <a:off x="7685394" y="1779156"/>
            <a:ext cx="902426" cy="902426"/>
          </a:xfrm>
          <a:prstGeom prst="rect">
            <a:avLst/>
          </a:prstGeom>
          <a:noFill/>
          <a:ln>
            <a:noFill/>
          </a:ln>
        </p:spPr>
      </p:pic>
      <p:sp>
        <p:nvSpPr>
          <p:cNvPr id="593" name="Google Shape;593;p61"/>
          <p:cNvSpPr/>
          <p:nvPr/>
        </p:nvSpPr>
        <p:spPr>
          <a:xfrm>
            <a:off x="1869587" y="2021895"/>
            <a:ext cx="171000" cy="464100"/>
          </a:xfrm>
          <a:prstGeom prst="chevron">
            <a:avLst>
              <a:gd name="adj" fmla="val 50000"/>
            </a:avLst>
          </a:prstGeom>
          <a:solidFill>
            <a:srgbClr val="193060">
              <a:alpha val="345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594" name="Google Shape;594;p61"/>
          <p:cNvSpPr/>
          <p:nvPr/>
        </p:nvSpPr>
        <p:spPr>
          <a:xfrm>
            <a:off x="5401884" y="2021895"/>
            <a:ext cx="171000" cy="464100"/>
          </a:xfrm>
          <a:prstGeom prst="chevron">
            <a:avLst>
              <a:gd name="adj" fmla="val 50000"/>
            </a:avLst>
          </a:prstGeom>
          <a:solidFill>
            <a:srgbClr val="193060">
              <a:alpha val="345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595" name="Google Shape;595;p61"/>
          <p:cNvSpPr/>
          <p:nvPr/>
        </p:nvSpPr>
        <p:spPr>
          <a:xfrm>
            <a:off x="7168033" y="2021895"/>
            <a:ext cx="171000" cy="464100"/>
          </a:xfrm>
          <a:prstGeom prst="chevron">
            <a:avLst>
              <a:gd name="adj" fmla="val 50000"/>
            </a:avLst>
          </a:prstGeom>
          <a:solidFill>
            <a:srgbClr val="193060">
              <a:alpha val="345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pic>
        <p:nvPicPr>
          <p:cNvPr id="596" name="Google Shape;596;p6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386948" y="1779597"/>
            <a:ext cx="902425" cy="901591"/>
          </a:xfrm>
          <a:prstGeom prst="rect">
            <a:avLst/>
          </a:prstGeom>
          <a:noFill/>
          <a:ln>
            <a:noFill/>
          </a:ln>
        </p:spPr>
      </p:pic>
      <p:sp>
        <p:nvSpPr>
          <p:cNvPr id="597" name="Google Shape;597;p61"/>
          <p:cNvSpPr/>
          <p:nvPr/>
        </p:nvSpPr>
        <p:spPr>
          <a:xfrm>
            <a:off x="3635735" y="2021895"/>
            <a:ext cx="171000" cy="464100"/>
          </a:xfrm>
          <a:prstGeom prst="chevron">
            <a:avLst>
              <a:gd name="adj" fmla="val 50000"/>
            </a:avLst>
          </a:prstGeom>
          <a:solidFill>
            <a:srgbClr val="193060">
              <a:alpha val="345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Google Shape;602;p62"/>
          <p:cNvSpPr txBox="1"/>
          <p:nvPr/>
        </p:nvSpPr>
        <p:spPr>
          <a:xfrm>
            <a:off x="490200" y="258900"/>
            <a:ext cx="80616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018"/>
              <a:buNone/>
            </a:pPr>
            <a:r>
              <a:rPr lang="de" sz="2606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Wat te doen als publieke modellen niet goed genoeg zijn?</a:t>
            </a:r>
            <a:endParaRPr sz="2730">
              <a:solidFill>
                <a:srgbClr val="434343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603" name="Google Shape;603;p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54175" y="1287600"/>
            <a:ext cx="2035640" cy="35510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p63"/>
          <p:cNvSpPr txBox="1"/>
          <p:nvPr/>
        </p:nvSpPr>
        <p:spPr>
          <a:xfrm>
            <a:off x="490200" y="258900"/>
            <a:ext cx="80616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3600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De juiste aanpak kiezen</a:t>
            </a:r>
            <a:endParaRPr sz="3600">
              <a:solidFill>
                <a:srgbClr val="434343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609" name="Google Shape;609;p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78825" y="430825"/>
            <a:ext cx="1170325" cy="1169251"/>
          </a:xfrm>
          <a:prstGeom prst="rect">
            <a:avLst/>
          </a:prstGeom>
          <a:noFill/>
          <a:ln>
            <a:noFill/>
          </a:ln>
        </p:spPr>
      </p:pic>
      <p:sp>
        <p:nvSpPr>
          <p:cNvPr id="610" name="Google Shape;610;p63"/>
          <p:cNvSpPr txBox="1"/>
          <p:nvPr/>
        </p:nvSpPr>
        <p:spPr>
          <a:xfrm>
            <a:off x="578325" y="2125925"/>
            <a:ext cx="3285000" cy="206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700" b="1">
                <a:solidFill>
                  <a:srgbClr val="434343"/>
                </a:solidFill>
                <a:latin typeface="Inter"/>
                <a:ea typeface="Inter"/>
                <a:cs typeface="Inter"/>
                <a:sym typeface="Inter"/>
              </a:rPr>
              <a:t>Publieke modellen</a:t>
            </a:r>
            <a:endParaRPr sz="1700" b="1">
              <a:solidFill>
                <a:srgbClr val="434343"/>
              </a:solidFill>
              <a:latin typeface="Inter"/>
              <a:ea typeface="Inter"/>
              <a:cs typeface="Inter"/>
              <a:sym typeface="Inter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00" b="1">
              <a:solidFill>
                <a:srgbClr val="434343"/>
              </a:solidFill>
              <a:latin typeface="Inter"/>
              <a:ea typeface="Inter"/>
              <a:cs typeface="Inter"/>
              <a:sym typeface="Inter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" sz="11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Voorbereid - meteen te gebruiken</a:t>
            </a: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" sz="11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Groot en robuust</a:t>
            </a: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" sz="11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Gemakkelijk te gebruiken</a:t>
            </a: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" sz="11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Handgeschreven &amp; gedrukt</a:t>
            </a: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pic>
        <p:nvPicPr>
          <p:cNvPr id="611" name="Google Shape;611;p6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1450" y="2755716"/>
            <a:ext cx="128024" cy="128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2" name="Google Shape;612;p6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1450" y="3089841"/>
            <a:ext cx="128024" cy="128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3" name="Google Shape;613;p6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1450" y="3423966"/>
            <a:ext cx="128024" cy="128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" name="Google Shape;614;p6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1450" y="3758091"/>
            <a:ext cx="128024" cy="128024"/>
          </a:xfrm>
          <a:prstGeom prst="rect">
            <a:avLst/>
          </a:prstGeom>
          <a:noFill/>
          <a:ln>
            <a:noFill/>
          </a:ln>
        </p:spPr>
      </p:pic>
      <p:sp>
        <p:nvSpPr>
          <p:cNvPr id="615" name="Google Shape;615;p63"/>
          <p:cNvSpPr/>
          <p:nvPr/>
        </p:nvSpPr>
        <p:spPr>
          <a:xfrm>
            <a:off x="4112750" y="2050850"/>
            <a:ext cx="3323700" cy="2137500"/>
          </a:xfrm>
          <a:prstGeom prst="roundRect">
            <a:avLst>
              <a:gd name="adj" fmla="val 8492"/>
            </a:avLst>
          </a:prstGeom>
          <a:solidFill>
            <a:srgbClr val="E8EBF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6" name="Google Shape;616;p63"/>
          <p:cNvSpPr txBox="1"/>
          <p:nvPr/>
        </p:nvSpPr>
        <p:spPr>
          <a:xfrm>
            <a:off x="4189400" y="2125925"/>
            <a:ext cx="3323700" cy="240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700" b="1">
                <a:solidFill>
                  <a:srgbClr val="434343"/>
                </a:solidFill>
                <a:latin typeface="Inter"/>
                <a:ea typeface="Inter"/>
                <a:cs typeface="Inter"/>
                <a:sym typeface="Inter"/>
              </a:rPr>
              <a:t>Maatwerk Models</a:t>
            </a:r>
            <a:endParaRPr sz="1700" b="1">
              <a:solidFill>
                <a:srgbClr val="434343"/>
              </a:solidFill>
              <a:latin typeface="Inter"/>
              <a:ea typeface="Inter"/>
              <a:cs typeface="Inter"/>
              <a:sym typeface="Inter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700" b="1">
                <a:solidFill>
                  <a:srgbClr val="434343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endParaRPr sz="1700" b="1">
              <a:solidFill>
                <a:srgbClr val="434343"/>
              </a:solidFill>
              <a:latin typeface="Inter"/>
              <a:ea typeface="Inter"/>
              <a:cs typeface="Inter"/>
              <a:sym typeface="Inter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" sz="11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Op maat &amp; hogere nauwkeurigheid </a:t>
            </a: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" sz="11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Aanpasbaar aan uw materiaal</a:t>
            </a: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" sz="11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Controle over welke data in het model komen</a:t>
            </a: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" sz="11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Kan nauwkeurig worden afgestemd op uw project</a:t>
            </a: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pic>
        <p:nvPicPr>
          <p:cNvPr id="617" name="Google Shape;617;p6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74000" y="2755716"/>
            <a:ext cx="128024" cy="128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8" name="Google Shape;618;p6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74000" y="3089841"/>
            <a:ext cx="128024" cy="128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9" name="Google Shape;619;p6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74000" y="3423966"/>
            <a:ext cx="128024" cy="128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0" name="Google Shape;620;p6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74000" y="3758091"/>
            <a:ext cx="128024" cy="128024"/>
          </a:xfrm>
          <a:prstGeom prst="rect">
            <a:avLst/>
          </a:prstGeom>
          <a:noFill/>
          <a:ln>
            <a:noFill/>
          </a:ln>
        </p:spPr>
      </p:pic>
      <p:sp>
        <p:nvSpPr>
          <p:cNvPr id="621" name="Google Shape;621;p63"/>
          <p:cNvSpPr/>
          <p:nvPr/>
        </p:nvSpPr>
        <p:spPr>
          <a:xfrm>
            <a:off x="490200" y="2200750"/>
            <a:ext cx="3222000" cy="2137500"/>
          </a:xfrm>
          <a:prstGeom prst="roundRect">
            <a:avLst>
              <a:gd name="adj" fmla="val 8492"/>
            </a:avLst>
          </a:prstGeom>
          <a:solidFill>
            <a:srgbClr val="E8EBF1">
              <a:alpha val="468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6" name="Google Shape;626;p64"/>
          <p:cNvGrpSpPr/>
          <p:nvPr/>
        </p:nvGrpSpPr>
        <p:grpSpPr>
          <a:xfrm>
            <a:off x="2747975" y="1059525"/>
            <a:ext cx="5897100" cy="1972500"/>
            <a:chOff x="2747975" y="1059525"/>
            <a:chExt cx="5897100" cy="1972500"/>
          </a:xfrm>
        </p:grpSpPr>
        <p:sp>
          <p:nvSpPr>
            <p:cNvPr id="627" name="Google Shape;627;p64"/>
            <p:cNvSpPr/>
            <p:nvPr/>
          </p:nvSpPr>
          <p:spPr>
            <a:xfrm>
              <a:off x="2747975" y="1246713"/>
              <a:ext cx="1825800" cy="1785300"/>
            </a:xfrm>
            <a:prstGeom prst="wedgeEllipseCallout">
              <a:avLst>
                <a:gd name="adj1" fmla="val -55817"/>
                <a:gd name="adj2" fmla="val 67288"/>
              </a:avLst>
            </a:prstGeom>
            <a:solidFill>
              <a:srgbClr val="E8EB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Google Shape;628;p64"/>
            <p:cNvSpPr/>
            <p:nvPr/>
          </p:nvSpPr>
          <p:spPr>
            <a:xfrm>
              <a:off x="2747975" y="1059525"/>
              <a:ext cx="5897100" cy="1972500"/>
            </a:xfrm>
            <a:prstGeom prst="roundRect">
              <a:avLst>
                <a:gd name="adj" fmla="val 16667"/>
              </a:avLst>
            </a:prstGeom>
            <a:solidFill>
              <a:srgbClr val="E8EB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29" name="Google Shape;629;p64"/>
          <p:cNvSpPr txBox="1">
            <a:spLocks noGrp="1"/>
          </p:cNvSpPr>
          <p:nvPr>
            <p:ph type="title"/>
          </p:nvPr>
        </p:nvSpPr>
        <p:spPr>
          <a:xfrm>
            <a:off x="2882075" y="1424475"/>
            <a:ext cx="5628900" cy="1242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2800"/>
              <a:t>Aangepaste AI-model training maakt gebruik van </a:t>
            </a:r>
            <a:r>
              <a:rPr lang="de" sz="2800" b="1"/>
              <a:t>specifieke voorbeelden </a:t>
            </a:r>
            <a:r>
              <a:rPr lang="de" sz="2800"/>
              <a:t>om de AI te helpen het </a:t>
            </a:r>
            <a:r>
              <a:rPr lang="de" sz="2800" b="1"/>
              <a:t>schrift in je trainingsgegevens</a:t>
            </a:r>
            <a:r>
              <a:rPr lang="de" sz="2800"/>
              <a:t> nauwkeurig te herkennen en te begrijpen.</a:t>
            </a:r>
            <a:endParaRPr sz="2800"/>
          </a:p>
        </p:txBody>
      </p:sp>
      <p:pic>
        <p:nvPicPr>
          <p:cNvPr id="630" name="Google Shape;630;p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7150" y="2420750"/>
            <a:ext cx="2250826" cy="22508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0"/>
          <p:cNvSpPr/>
          <p:nvPr/>
        </p:nvSpPr>
        <p:spPr>
          <a:xfrm>
            <a:off x="3047468" y="2299608"/>
            <a:ext cx="171000" cy="464100"/>
          </a:xfrm>
          <a:prstGeom prst="chevron">
            <a:avLst>
              <a:gd name="adj" fmla="val 50000"/>
            </a:avLst>
          </a:prstGeom>
          <a:solidFill>
            <a:srgbClr val="193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pic>
        <p:nvPicPr>
          <p:cNvPr id="112" name="Google Shape;112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31250" y="1077850"/>
            <a:ext cx="3752627" cy="276195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3" name="Google Shape;113;p20"/>
          <p:cNvGrpSpPr/>
          <p:nvPr/>
        </p:nvGrpSpPr>
        <p:grpSpPr>
          <a:xfrm>
            <a:off x="245731" y="1005440"/>
            <a:ext cx="2555910" cy="2934359"/>
            <a:chOff x="418475" y="1203750"/>
            <a:chExt cx="2383133" cy="2735999"/>
          </a:xfrm>
        </p:grpSpPr>
        <p:pic>
          <p:nvPicPr>
            <p:cNvPr id="114" name="Google Shape;114;p20"/>
            <p:cNvPicPr preferRelativeResize="0"/>
            <p:nvPr/>
          </p:nvPicPr>
          <p:blipFill rotWithShape="1">
            <a:blip r:embed="rId4">
              <a:alphaModFix/>
            </a:blip>
            <a:srcRect l="2384" t="5125" r="4087" b="3675"/>
            <a:stretch/>
          </p:blipFill>
          <p:spPr>
            <a:xfrm>
              <a:off x="418475" y="1203750"/>
              <a:ext cx="2184050" cy="2576850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pic>
        <p:pic>
          <p:nvPicPr>
            <p:cNvPr id="115" name="Google Shape;115;p20"/>
            <p:cNvPicPr preferRelativeResize="0"/>
            <p:nvPr/>
          </p:nvPicPr>
          <p:blipFill rotWithShape="1">
            <a:blip r:embed="rId4">
              <a:alphaModFix/>
            </a:blip>
            <a:srcRect l="2384" t="5125" r="4087" b="3675"/>
            <a:stretch/>
          </p:blipFill>
          <p:spPr>
            <a:xfrm rot="204262">
              <a:off x="542975" y="1300325"/>
              <a:ext cx="2184050" cy="2576851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pic>
      </p:grpSp>
      <p:pic>
        <p:nvPicPr>
          <p:cNvPr id="116" name="Google Shape;116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926241" y="1613975"/>
            <a:ext cx="713524" cy="7081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2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868825" y="2576097"/>
            <a:ext cx="828375" cy="822177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20"/>
          <p:cNvSpPr/>
          <p:nvPr/>
        </p:nvSpPr>
        <p:spPr>
          <a:xfrm>
            <a:off x="7224268" y="2299608"/>
            <a:ext cx="171000" cy="464100"/>
          </a:xfrm>
          <a:prstGeom prst="chevron">
            <a:avLst>
              <a:gd name="adj" fmla="val 50000"/>
            </a:avLst>
          </a:prstGeom>
          <a:solidFill>
            <a:srgbClr val="193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pic>
        <p:nvPicPr>
          <p:cNvPr id="119" name="Google Shape;119;p20"/>
          <p:cNvPicPr preferRelativeResize="0"/>
          <p:nvPr/>
        </p:nvPicPr>
        <p:blipFill rotWithShape="1">
          <a:blip r:embed="rId3">
            <a:alphaModFix/>
          </a:blip>
          <a:srcRect r="42565"/>
          <a:stretch/>
        </p:blipFill>
        <p:spPr>
          <a:xfrm>
            <a:off x="3331250" y="1145056"/>
            <a:ext cx="2102917" cy="26947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Google Shape;635;p65"/>
          <p:cNvSpPr txBox="1"/>
          <p:nvPr/>
        </p:nvSpPr>
        <p:spPr>
          <a:xfrm>
            <a:off x="490200" y="258900"/>
            <a:ext cx="80616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3600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AI model-typen in </a:t>
            </a:r>
            <a:r>
              <a:rPr lang="de" sz="3600" b="1">
                <a:solidFill>
                  <a:srgbClr val="434343"/>
                </a:solidFill>
                <a:latin typeface="Lobster Two"/>
                <a:ea typeface="Lobster Two"/>
                <a:cs typeface="Lobster Two"/>
                <a:sym typeface="Lobster Two"/>
              </a:rPr>
              <a:t>Transkribus</a:t>
            </a:r>
            <a:endParaRPr sz="3600" b="1">
              <a:solidFill>
                <a:srgbClr val="434343"/>
              </a:solidFill>
              <a:latin typeface="Lobster Two"/>
              <a:ea typeface="Lobster Two"/>
              <a:cs typeface="Lobster Two"/>
              <a:sym typeface="Lobster Two"/>
            </a:endParaRPr>
          </a:p>
        </p:txBody>
      </p:sp>
      <p:pic>
        <p:nvPicPr>
          <p:cNvPr id="636" name="Google Shape;636;p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28225" y="201800"/>
            <a:ext cx="1249699" cy="1248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7" name="Google Shape;637;p6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09460" y="2343150"/>
            <a:ext cx="4381800" cy="2013000"/>
          </a:xfrm>
          <a:prstGeom prst="roundRect">
            <a:avLst>
              <a:gd name="adj" fmla="val 6413"/>
            </a:avLst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638" name="Google Shape;638;p65"/>
          <p:cNvSpPr txBox="1"/>
          <p:nvPr/>
        </p:nvSpPr>
        <p:spPr>
          <a:xfrm>
            <a:off x="1773450" y="2198775"/>
            <a:ext cx="752400" cy="4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700">
                <a:latin typeface="Inter Light"/>
                <a:ea typeface="Inter Light"/>
                <a:cs typeface="Inter Light"/>
                <a:sym typeface="Inter Light"/>
              </a:rPr>
              <a:t>Tekst</a:t>
            </a:r>
            <a:endParaRPr sz="1700">
              <a:latin typeface="Inter Light"/>
              <a:ea typeface="Inter Light"/>
              <a:cs typeface="Inter Light"/>
              <a:sym typeface="Inter Light"/>
            </a:endParaRPr>
          </a:p>
        </p:txBody>
      </p:sp>
      <p:sp>
        <p:nvSpPr>
          <p:cNvPr id="639" name="Google Shape;639;p65"/>
          <p:cNvSpPr txBox="1"/>
          <p:nvPr/>
        </p:nvSpPr>
        <p:spPr>
          <a:xfrm>
            <a:off x="1773450" y="2944575"/>
            <a:ext cx="752400" cy="4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700">
                <a:latin typeface="Inter Light"/>
                <a:ea typeface="Inter Light"/>
                <a:cs typeface="Inter Light"/>
                <a:sym typeface="Inter Light"/>
              </a:rPr>
              <a:t>Lines</a:t>
            </a:r>
            <a:endParaRPr sz="1700">
              <a:latin typeface="Inter Light"/>
              <a:ea typeface="Inter Light"/>
              <a:cs typeface="Inter Light"/>
              <a:sym typeface="Inter Light"/>
            </a:endParaRPr>
          </a:p>
        </p:txBody>
      </p:sp>
      <p:sp>
        <p:nvSpPr>
          <p:cNvPr id="640" name="Google Shape;640;p65"/>
          <p:cNvSpPr txBox="1"/>
          <p:nvPr/>
        </p:nvSpPr>
        <p:spPr>
          <a:xfrm>
            <a:off x="943150" y="3765450"/>
            <a:ext cx="1582500" cy="4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700">
                <a:latin typeface="Inter Light"/>
                <a:ea typeface="Inter Light"/>
                <a:cs typeface="Inter Light"/>
                <a:sym typeface="Inter Light"/>
              </a:rPr>
              <a:t>Tekst regions</a:t>
            </a:r>
            <a:endParaRPr sz="1700">
              <a:latin typeface="Inter Light"/>
              <a:ea typeface="Inter Light"/>
              <a:cs typeface="Inter Light"/>
              <a:sym typeface="Inter Light"/>
            </a:endParaRPr>
          </a:p>
        </p:txBody>
      </p:sp>
      <p:cxnSp>
        <p:nvCxnSpPr>
          <p:cNvPr id="641" name="Google Shape;641;p65"/>
          <p:cNvCxnSpPr/>
          <p:nvPr/>
        </p:nvCxnSpPr>
        <p:spPr>
          <a:xfrm>
            <a:off x="2525775" y="2388900"/>
            <a:ext cx="1785900" cy="4599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triangle" w="med" len="med"/>
            <a:tailEnd type="none" w="med" len="med"/>
          </a:ln>
        </p:spPr>
      </p:cxnSp>
      <p:cxnSp>
        <p:nvCxnSpPr>
          <p:cNvPr id="642" name="Google Shape;642;p65"/>
          <p:cNvCxnSpPr>
            <a:stCxn id="639" idx="3"/>
          </p:cNvCxnSpPr>
          <p:nvPr/>
        </p:nvCxnSpPr>
        <p:spPr>
          <a:xfrm>
            <a:off x="2525850" y="3167775"/>
            <a:ext cx="1807200" cy="123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triangle" w="med" len="med"/>
            <a:tailEnd type="none" w="med" len="med"/>
          </a:ln>
        </p:spPr>
      </p:cxnSp>
      <p:cxnSp>
        <p:nvCxnSpPr>
          <p:cNvPr id="643" name="Google Shape;643;p65"/>
          <p:cNvCxnSpPr>
            <a:stCxn id="640" idx="3"/>
          </p:cNvCxnSpPr>
          <p:nvPr/>
        </p:nvCxnSpPr>
        <p:spPr>
          <a:xfrm rot="10800000" flipH="1">
            <a:off x="2525650" y="3501150"/>
            <a:ext cx="1839300" cy="4875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triangle" w="med" len="med"/>
            <a:tailEnd type="none" w="med" len="med"/>
          </a:ln>
        </p:spPr>
      </p:cxnSp>
      <p:cxnSp>
        <p:nvCxnSpPr>
          <p:cNvPr id="644" name="Google Shape;644;p65"/>
          <p:cNvCxnSpPr>
            <a:stCxn id="640" idx="3"/>
          </p:cNvCxnSpPr>
          <p:nvPr/>
        </p:nvCxnSpPr>
        <p:spPr>
          <a:xfrm rot="10800000" flipH="1">
            <a:off x="2525650" y="3853950"/>
            <a:ext cx="1818000" cy="1347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triangle" w="med" len="med"/>
            <a:tailEnd type="none" w="med" len="med"/>
          </a:ln>
        </p:spPr>
      </p:cxn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Google Shape;649;p66"/>
          <p:cNvSpPr txBox="1"/>
          <p:nvPr/>
        </p:nvSpPr>
        <p:spPr>
          <a:xfrm>
            <a:off x="490200" y="258900"/>
            <a:ext cx="80616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3600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AI model-typen in </a:t>
            </a:r>
            <a:r>
              <a:rPr lang="de" sz="3600" b="1">
                <a:solidFill>
                  <a:srgbClr val="434343"/>
                </a:solidFill>
                <a:latin typeface="Lobster Two"/>
                <a:ea typeface="Lobster Two"/>
                <a:cs typeface="Lobster Two"/>
                <a:sym typeface="Lobster Two"/>
              </a:rPr>
              <a:t>Transkribus</a:t>
            </a:r>
            <a:endParaRPr sz="3600" b="1">
              <a:solidFill>
                <a:srgbClr val="434343"/>
              </a:solidFill>
              <a:latin typeface="Lobster Two"/>
              <a:ea typeface="Lobster Two"/>
              <a:cs typeface="Lobster Two"/>
              <a:sym typeface="Lobster Two"/>
            </a:endParaRPr>
          </a:p>
        </p:txBody>
      </p:sp>
      <p:pic>
        <p:nvPicPr>
          <p:cNvPr id="650" name="Google Shape;650;p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28225" y="201800"/>
            <a:ext cx="1249699" cy="1248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1" name="Google Shape;651;p6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09460" y="2343150"/>
            <a:ext cx="4381800" cy="2013000"/>
          </a:xfrm>
          <a:prstGeom prst="roundRect">
            <a:avLst>
              <a:gd name="adj" fmla="val 6413"/>
            </a:avLst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652" name="Google Shape;652;p66"/>
          <p:cNvSpPr txBox="1"/>
          <p:nvPr/>
        </p:nvSpPr>
        <p:spPr>
          <a:xfrm>
            <a:off x="1698150" y="2198775"/>
            <a:ext cx="827700" cy="4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700" b="1">
                <a:latin typeface="Inter"/>
                <a:ea typeface="Inter"/>
                <a:cs typeface="Inter"/>
                <a:sym typeface="Inter"/>
              </a:rPr>
              <a:t>Tekst</a:t>
            </a:r>
            <a:endParaRPr sz="1700" b="1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53" name="Google Shape;653;p66"/>
          <p:cNvSpPr txBox="1"/>
          <p:nvPr/>
        </p:nvSpPr>
        <p:spPr>
          <a:xfrm>
            <a:off x="1773450" y="2944575"/>
            <a:ext cx="752400" cy="4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700">
                <a:solidFill>
                  <a:srgbClr val="B7B7B7"/>
                </a:solidFill>
                <a:latin typeface="Inter Light"/>
                <a:ea typeface="Inter Light"/>
                <a:cs typeface="Inter Light"/>
                <a:sym typeface="Inter Light"/>
              </a:rPr>
              <a:t>Lines</a:t>
            </a:r>
            <a:endParaRPr sz="1700">
              <a:solidFill>
                <a:srgbClr val="B7B7B7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sp>
        <p:nvSpPr>
          <p:cNvPr id="654" name="Google Shape;654;p66"/>
          <p:cNvSpPr txBox="1"/>
          <p:nvPr/>
        </p:nvSpPr>
        <p:spPr>
          <a:xfrm>
            <a:off x="943150" y="3765450"/>
            <a:ext cx="1582500" cy="4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700">
                <a:solidFill>
                  <a:srgbClr val="B7B7B7"/>
                </a:solidFill>
                <a:latin typeface="Inter Light"/>
                <a:ea typeface="Inter Light"/>
                <a:cs typeface="Inter Light"/>
                <a:sym typeface="Inter Light"/>
              </a:rPr>
              <a:t>Tekst regions</a:t>
            </a:r>
            <a:endParaRPr sz="1700">
              <a:solidFill>
                <a:srgbClr val="B7B7B7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cxnSp>
        <p:nvCxnSpPr>
          <p:cNvPr id="655" name="Google Shape;655;p66"/>
          <p:cNvCxnSpPr/>
          <p:nvPr/>
        </p:nvCxnSpPr>
        <p:spPr>
          <a:xfrm>
            <a:off x="2525775" y="2388900"/>
            <a:ext cx="1785900" cy="4599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triangle" w="med" len="med"/>
            <a:tailEnd type="none" w="med" len="med"/>
          </a:ln>
        </p:spPr>
      </p:cxnSp>
      <p:cxnSp>
        <p:nvCxnSpPr>
          <p:cNvPr id="656" name="Google Shape;656;p66"/>
          <p:cNvCxnSpPr>
            <a:stCxn id="653" idx="3"/>
          </p:cNvCxnSpPr>
          <p:nvPr/>
        </p:nvCxnSpPr>
        <p:spPr>
          <a:xfrm>
            <a:off x="2525850" y="3167775"/>
            <a:ext cx="1807200" cy="123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rgbClr val="B7B7B7"/>
            </a:solidFill>
            <a:prstDash val="solid"/>
            <a:round/>
            <a:headEnd type="triangle" w="med" len="med"/>
            <a:tailEnd type="none" w="med" len="med"/>
          </a:ln>
        </p:spPr>
      </p:cxnSp>
      <p:cxnSp>
        <p:nvCxnSpPr>
          <p:cNvPr id="657" name="Google Shape;657;p66"/>
          <p:cNvCxnSpPr>
            <a:stCxn id="654" idx="3"/>
          </p:cNvCxnSpPr>
          <p:nvPr/>
        </p:nvCxnSpPr>
        <p:spPr>
          <a:xfrm rot="10800000" flipH="1">
            <a:off x="2525650" y="3501150"/>
            <a:ext cx="1839300" cy="4875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rgbClr val="B7B7B7"/>
            </a:solidFill>
            <a:prstDash val="solid"/>
            <a:round/>
            <a:headEnd type="triangle" w="med" len="med"/>
            <a:tailEnd type="none" w="med" len="med"/>
          </a:ln>
        </p:spPr>
      </p:cxnSp>
      <p:cxnSp>
        <p:nvCxnSpPr>
          <p:cNvPr id="658" name="Google Shape;658;p66"/>
          <p:cNvCxnSpPr>
            <a:stCxn id="654" idx="3"/>
          </p:cNvCxnSpPr>
          <p:nvPr/>
        </p:nvCxnSpPr>
        <p:spPr>
          <a:xfrm rot="10800000" flipH="1">
            <a:off x="2525650" y="3853950"/>
            <a:ext cx="1818000" cy="1347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rgbClr val="B7B7B7"/>
            </a:solidFill>
            <a:prstDash val="solid"/>
            <a:round/>
            <a:headEnd type="triangle" w="med" len="med"/>
            <a:tailEnd type="none" w="med" len="med"/>
          </a:ln>
        </p:spPr>
      </p:cxn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3" name="Google Shape;663;p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93472" y="1861475"/>
            <a:ext cx="4024200" cy="2982600"/>
          </a:xfrm>
          <a:prstGeom prst="roundRect">
            <a:avLst>
              <a:gd name="adj" fmla="val 4111"/>
            </a:avLst>
          </a:prstGeom>
          <a:noFill/>
          <a:ln>
            <a:noFill/>
          </a:ln>
        </p:spPr>
      </p:pic>
      <p:grpSp>
        <p:nvGrpSpPr>
          <p:cNvPr id="664" name="Google Shape;664;p67"/>
          <p:cNvGrpSpPr/>
          <p:nvPr/>
        </p:nvGrpSpPr>
        <p:grpSpPr>
          <a:xfrm>
            <a:off x="2747975" y="365400"/>
            <a:ext cx="5897100" cy="1972500"/>
            <a:chOff x="2747975" y="1059525"/>
            <a:chExt cx="5897100" cy="1972500"/>
          </a:xfrm>
        </p:grpSpPr>
        <p:sp>
          <p:nvSpPr>
            <p:cNvPr id="665" name="Google Shape;665;p67"/>
            <p:cNvSpPr/>
            <p:nvPr/>
          </p:nvSpPr>
          <p:spPr>
            <a:xfrm>
              <a:off x="2747975" y="1246713"/>
              <a:ext cx="1825800" cy="1785300"/>
            </a:xfrm>
            <a:prstGeom prst="wedgeEllipseCallout">
              <a:avLst>
                <a:gd name="adj1" fmla="val -55817"/>
                <a:gd name="adj2" fmla="val 67288"/>
              </a:avLst>
            </a:prstGeom>
            <a:solidFill>
              <a:srgbClr val="E8EB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" name="Google Shape;666;p67"/>
            <p:cNvSpPr/>
            <p:nvPr/>
          </p:nvSpPr>
          <p:spPr>
            <a:xfrm>
              <a:off x="2747975" y="1059525"/>
              <a:ext cx="5897100" cy="1972500"/>
            </a:xfrm>
            <a:prstGeom prst="roundRect">
              <a:avLst>
                <a:gd name="adj" fmla="val 16667"/>
              </a:avLst>
            </a:prstGeom>
            <a:solidFill>
              <a:srgbClr val="E8EB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7" name="Google Shape;667;p67"/>
          <p:cNvSpPr txBox="1">
            <a:spLocks noGrp="1"/>
          </p:cNvSpPr>
          <p:nvPr>
            <p:ph type="title"/>
          </p:nvPr>
        </p:nvSpPr>
        <p:spPr>
          <a:xfrm>
            <a:off x="2882075" y="730350"/>
            <a:ext cx="5628900" cy="1242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de" sz="2420"/>
              <a:t>Trainingsgegevens (=</a:t>
            </a:r>
            <a:r>
              <a:rPr lang="de" sz="2420" i="1"/>
              <a:t>Ground Truth</a:t>
            </a:r>
            <a:r>
              <a:rPr lang="de" sz="2420"/>
              <a:t>) zijn nauwkeurig getranscribeerde tekst gekoppeld aan de bijbehorende afbeelding.</a:t>
            </a:r>
            <a:endParaRPr sz="2420"/>
          </a:p>
        </p:txBody>
      </p:sp>
      <p:pic>
        <p:nvPicPr>
          <p:cNvPr id="668" name="Google Shape;668;p6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7150" y="1726625"/>
            <a:ext cx="2250826" cy="22508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" name="Google Shape;673;p68"/>
          <p:cNvSpPr txBox="1"/>
          <p:nvPr/>
        </p:nvSpPr>
        <p:spPr>
          <a:xfrm>
            <a:off x="490200" y="258900"/>
            <a:ext cx="80616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3466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Training Workflow</a:t>
            </a:r>
            <a:endParaRPr sz="3600">
              <a:solidFill>
                <a:srgbClr val="434343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674" name="Google Shape;674;p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2965" y="2120529"/>
            <a:ext cx="902426" cy="902405"/>
          </a:xfrm>
          <a:prstGeom prst="rect">
            <a:avLst/>
          </a:prstGeom>
          <a:noFill/>
          <a:ln>
            <a:noFill/>
          </a:ln>
        </p:spPr>
      </p:pic>
      <p:sp>
        <p:nvSpPr>
          <p:cNvPr id="675" name="Google Shape;675;p68"/>
          <p:cNvSpPr txBox="1"/>
          <p:nvPr/>
        </p:nvSpPr>
        <p:spPr>
          <a:xfrm>
            <a:off x="490188" y="3144800"/>
            <a:ext cx="17880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300">
                <a:latin typeface="Inter Light"/>
                <a:ea typeface="Inter Light"/>
                <a:cs typeface="Inter Light"/>
                <a:sym typeface="Inter Light"/>
              </a:rPr>
              <a:t>Voorherkenning met een public model</a:t>
            </a:r>
            <a:endParaRPr sz="1300">
              <a:latin typeface="Inter Light"/>
              <a:ea typeface="Inter Light"/>
              <a:cs typeface="Inter Light"/>
              <a:sym typeface="Inter Light"/>
            </a:endParaRPr>
          </a:p>
        </p:txBody>
      </p:sp>
      <p:pic>
        <p:nvPicPr>
          <p:cNvPr id="676" name="Google Shape;676;p6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87830" y="2120934"/>
            <a:ext cx="902425" cy="901594"/>
          </a:xfrm>
          <a:prstGeom prst="rect">
            <a:avLst/>
          </a:prstGeom>
          <a:noFill/>
          <a:ln>
            <a:noFill/>
          </a:ln>
        </p:spPr>
      </p:pic>
      <p:sp>
        <p:nvSpPr>
          <p:cNvPr id="677" name="Google Shape;677;p68"/>
          <p:cNvSpPr txBox="1"/>
          <p:nvPr/>
        </p:nvSpPr>
        <p:spPr>
          <a:xfrm>
            <a:off x="2845088" y="3144800"/>
            <a:ext cx="17880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300">
                <a:latin typeface="Inter Light"/>
                <a:ea typeface="Inter Light"/>
                <a:cs typeface="Inter Light"/>
                <a:sym typeface="Inter Light"/>
              </a:rPr>
              <a:t>Corrigeer de tekst nauwkeurig</a:t>
            </a:r>
            <a:endParaRPr sz="1300">
              <a:latin typeface="Inter Light"/>
              <a:ea typeface="Inter Light"/>
              <a:cs typeface="Inter Light"/>
              <a:sym typeface="Inter Light"/>
            </a:endParaRPr>
          </a:p>
        </p:txBody>
      </p:sp>
      <p:sp>
        <p:nvSpPr>
          <p:cNvPr id="678" name="Google Shape;678;p68"/>
          <p:cNvSpPr txBox="1"/>
          <p:nvPr/>
        </p:nvSpPr>
        <p:spPr>
          <a:xfrm>
            <a:off x="5097738" y="3144800"/>
            <a:ext cx="18903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300">
                <a:latin typeface="Inter Light"/>
                <a:ea typeface="Inter Light"/>
                <a:cs typeface="Inter Light"/>
                <a:sym typeface="Inter Light"/>
              </a:rPr>
              <a:t>Opslaan als Ground Truth</a:t>
            </a:r>
            <a:endParaRPr sz="1300">
              <a:latin typeface="Inter Light"/>
              <a:ea typeface="Inter Light"/>
              <a:cs typeface="Inter Light"/>
              <a:sym typeface="Inter Light"/>
            </a:endParaRPr>
          </a:p>
        </p:txBody>
      </p:sp>
      <p:sp>
        <p:nvSpPr>
          <p:cNvPr id="679" name="Google Shape;679;p68"/>
          <p:cNvSpPr/>
          <p:nvPr/>
        </p:nvSpPr>
        <p:spPr>
          <a:xfrm>
            <a:off x="7083793" y="2363258"/>
            <a:ext cx="171000" cy="464100"/>
          </a:xfrm>
          <a:prstGeom prst="chevron">
            <a:avLst>
              <a:gd name="adj" fmla="val 50000"/>
            </a:avLst>
          </a:prstGeom>
          <a:solidFill>
            <a:srgbClr val="193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680" name="Google Shape;680;p68"/>
          <p:cNvSpPr/>
          <p:nvPr/>
        </p:nvSpPr>
        <p:spPr>
          <a:xfrm>
            <a:off x="2476106" y="2363258"/>
            <a:ext cx="171000" cy="464100"/>
          </a:xfrm>
          <a:prstGeom prst="chevron">
            <a:avLst>
              <a:gd name="adj" fmla="val 50000"/>
            </a:avLst>
          </a:prstGeom>
          <a:solidFill>
            <a:srgbClr val="193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681" name="Google Shape;681;p68"/>
          <p:cNvSpPr/>
          <p:nvPr/>
        </p:nvSpPr>
        <p:spPr>
          <a:xfrm>
            <a:off x="4830981" y="2363258"/>
            <a:ext cx="171000" cy="464100"/>
          </a:xfrm>
          <a:prstGeom prst="chevron">
            <a:avLst>
              <a:gd name="adj" fmla="val 50000"/>
            </a:avLst>
          </a:prstGeom>
          <a:solidFill>
            <a:srgbClr val="193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pic>
        <p:nvPicPr>
          <p:cNvPr id="682" name="Google Shape;682;p6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91675" y="2120537"/>
            <a:ext cx="902426" cy="902426"/>
          </a:xfrm>
          <a:prstGeom prst="rect">
            <a:avLst/>
          </a:prstGeom>
          <a:noFill/>
          <a:ln>
            <a:noFill/>
          </a:ln>
        </p:spPr>
      </p:pic>
      <p:sp>
        <p:nvSpPr>
          <p:cNvPr id="683" name="Google Shape;683;p68"/>
          <p:cNvSpPr txBox="1"/>
          <p:nvPr/>
        </p:nvSpPr>
        <p:spPr>
          <a:xfrm>
            <a:off x="7185838" y="3144800"/>
            <a:ext cx="18903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300">
                <a:latin typeface="Inter Light"/>
                <a:ea typeface="Inter Light"/>
                <a:cs typeface="Inter Light"/>
                <a:sym typeface="Inter Light"/>
              </a:rPr>
              <a:t>Start eerste training</a:t>
            </a:r>
            <a:endParaRPr sz="1300">
              <a:latin typeface="Inter Light"/>
              <a:ea typeface="Inter Light"/>
              <a:cs typeface="Inter Light"/>
              <a:sym typeface="Inter Light"/>
            </a:endParaRPr>
          </a:p>
        </p:txBody>
      </p:sp>
      <p:pic>
        <p:nvPicPr>
          <p:cNvPr id="684" name="Google Shape;684;p6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679788" y="2120938"/>
            <a:ext cx="902425" cy="9015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85" name="Google Shape;685;p68"/>
          <p:cNvGrpSpPr/>
          <p:nvPr/>
        </p:nvGrpSpPr>
        <p:grpSpPr>
          <a:xfrm>
            <a:off x="2453250" y="4133175"/>
            <a:ext cx="4237500" cy="464100"/>
            <a:chOff x="2846325" y="4133175"/>
            <a:chExt cx="4237500" cy="464100"/>
          </a:xfrm>
        </p:grpSpPr>
        <p:sp>
          <p:nvSpPr>
            <p:cNvPr id="686" name="Google Shape;686;p68"/>
            <p:cNvSpPr/>
            <p:nvPr/>
          </p:nvSpPr>
          <p:spPr>
            <a:xfrm>
              <a:off x="2846325" y="4133175"/>
              <a:ext cx="4237500" cy="464100"/>
            </a:xfrm>
            <a:prstGeom prst="roundRect">
              <a:avLst>
                <a:gd name="adj" fmla="val 8492"/>
              </a:avLst>
            </a:prstGeom>
            <a:solidFill>
              <a:srgbClr val="E8EB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" name="Google Shape;687;p68"/>
            <p:cNvSpPr txBox="1"/>
            <p:nvPr/>
          </p:nvSpPr>
          <p:spPr>
            <a:xfrm>
              <a:off x="2922975" y="4208250"/>
              <a:ext cx="4160700" cy="354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179999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" sz="1100">
                  <a:solidFill>
                    <a:srgbClr val="434343"/>
                  </a:solidFill>
                  <a:latin typeface="Inter Light"/>
                  <a:ea typeface="Inter Light"/>
                  <a:cs typeface="Inter Light"/>
                  <a:sym typeface="Inter Light"/>
                </a:rPr>
                <a:t>20 - 25 pagina's met trainingsgegevens is een goed begin</a:t>
              </a:r>
              <a:endParaRPr sz="11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endParaRPr>
            </a:p>
          </p:txBody>
        </p:sp>
        <p:pic>
          <p:nvPicPr>
            <p:cNvPr id="688" name="Google Shape;688;p68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3007575" y="4317541"/>
              <a:ext cx="128024" cy="128024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Google Shape;693;p69"/>
          <p:cNvSpPr/>
          <p:nvPr/>
        </p:nvSpPr>
        <p:spPr>
          <a:xfrm>
            <a:off x="391900" y="1584200"/>
            <a:ext cx="8206800" cy="3013200"/>
          </a:xfrm>
          <a:prstGeom prst="roundRect">
            <a:avLst>
              <a:gd name="adj" fmla="val 8492"/>
            </a:avLst>
          </a:prstGeom>
          <a:solidFill>
            <a:srgbClr val="E8EBF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aphicFrame>
        <p:nvGraphicFramePr>
          <p:cNvPr id="694" name="Google Shape;694;p69"/>
          <p:cNvGraphicFramePr/>
          <p:nvPr/>
        </p:nvGraphicFramePr>
        <p:xfrm>
          <a:off x="490188" y="1757025"/>
          <a:ext cx="8206700" cy="2625132"/>
        </p:xfrm>
        <a:graphic>
          <a:graphicData uri="http://schemas.openxmlformats.org/drawingml/2006/table">
            <a:tbl>
              <a:tblPr>
                <a:noFill/>
                <a:tableStyleId>{B5973090-6DF6-4F45-B064-2FFC1C2282D3}</a:tableStyleId>
              </a:tblPr>
              <a:tblGrid>
                <a:gridCol w="2689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3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73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422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rgbClr val="434343"/>
                        </a:solidFill>
                        <a:latin typeface="Inter Light"/>
                        <a:ea typeface="Inter Light"/>
                        <a:cs typeface="Inter Light"/>
                        <a:sym typeface="Inter Ligh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" sz="1300" b="1">
                          <a:solidFill>
                            <a:srgbClr val="434343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Character Error Rate</a:t>
                      </a:r>
                      <a:endParaRPr sz="1300" b="1">
                        <a:solidFill>
                          <a:srgbClr val="434343"/>
                        </a:solidFill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" sz="1300" b="1">
                          <a:solidFill>
                            <a:srgbClr val="434343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Training Data</a:t>
                      </a:r>
                      <a:endParaRPr sz="1300" b="1">
                        <a:solidFill>
                          <a:srgbClr val="434343"/>
                        </a:solidFill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2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" sz="1300" b="1">
                          <a:solidFill>
                            <a:srgbClr val="434343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 Gedrukte </a:t>
                      </a:r>
                      <a:r>
                        <a:rPr lang="de" sz="1300">
                          <a:solidFill>
                            <a:srgbClr val="434343"/>
                          </a:solidFill>
                          <a:latin typeface="Inter Light"/>
                          <a:ea typeface="Inter Light"/>
                          <a:cs typeface="Inter Light"/>
                          <a:sym typeface="Inter Light"/>
                        </a:rPr>
                        <a:t>tekst</a:t>
                      </a:r>
                      <a:endParaRPr sz="1300">
                        <a:solidFill>
                          <a:srgbClr val="434343"/>
                        </a:solidFill>
                        <a:latin typeface="Inter Light"/>
                        <a:ea typeface="Inter Light"/>
                        <a:cs typeface="Inter Light"/>
                        <a:sym typeface="Inter Ligh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" sz="1300">
                          <a:solidFill>
                            <a:srgbClr val="434343"/>
                          </a:solidFill>
                          <a:latin typeface="Inter Light"/>
                          <a:ea typeface="Inter Light"/>
                          <a:cs typeface="Inter Light"/>
                          <a:sym typeface="Inter Light"/>
                        </a:rPr>
                        <a:t>0,5-2%</a:t>
                      </a:r>
                      <a:endParaRPr sz="1300">
                        <a:solidFill>
                          <a:srgbClr val="434343"/>
                        </a:solidFill>
                        <a:latin typeface="Inter Light"/>
                        <a:ea typeface="Inter Light"/>
                        <a:cs typeface="Inter Light"/>
                        <a:sym typeface="Inter Ligh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" sz="1300">
                          <a:solidFill>
                            <a:srgbClr val="434343"/>
                          </a:solidFill>
                          <a:latin typeface="Inter Light"/>
                          <a:ea typeface="Inter Light"/>
                          <a:cs typeface="Inter Light"/>
                          <a:sym typeface="Inter Light"/>
                        </a:rPr>
                        <a:t>~ 5.000 woorden / 25 pagina's</a:t>
                      </a:r>
                      <a:endParaRPr sz="1300">
                        <a:solidFill>
                          <a:srgbClr val="434343"/>
                        </a:solidFill>
                        <a:latin typeface="Inter Light"/>
                        <a:ea typeface="Inter Light"/>
                        <a:cs typeface="Inter Light"/>
                        <a:sym typeface="Inter Ligh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90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" sz="1300" b="1">
                          <a:solidFill>
                            <a:srgbClr val="434343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Enkele hand </a:t>
                      </a:r>
                      <a:r>
                        <a:rPr lang="de" sz="1300">
                          <a:solidFill>
                            <a:srgbClr val="434343"/>
                          </a:solidFill>
                          <a:latin typeface="Inter Light"/>
                          <a:ea typeface="Inter Light"/>
                          <a:cs typeface="Inter Light"/>
                          <a:sym typeface="Inter Light"/>
                        </a:rPr>
                        <a:t>- eenvoudig schrift</a:t>
                      </a:r>
                      <a:endParaRPr sz="1300">
                        <a:solidFill>
                          <a:srgbClr val="434343"/>
                        </a:solidFill>
                        <a:latin typeface="Inter Light"/>
                        <a:ea typeface="Inter Light"/>
                        <a:cs typeface="Inter Light"/>
                        <a:sym typeface="Inter Ligh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de" sz="1300">
                          <a:solidFill>
                            <a:srgbClr val="434343"/>
                          </a:solidFill>
                          <a:latin typeface="Inter Light"/>
                          <a:ea typeface="Inter Light"/>
                          <a:cs typeface="Inter Light"/>
                          <a:sym typeface="Inter Light"/>
                        </a:rPr>
                        <a:t>2-4%</a:t>
                      </a:r>
                      <a:endParaRPr sz="1300">
                        <a:solidFill>
                          <a:srgbClr val="434343"/>
                        </a:solidFill>
                        <a:latin typeface="Inter Light"/>
                        <a:ea typeface="Inter Light"/>
                        <a:cs typeface="Inter Light"/>
                        <a:sym typeface="Inter Ligh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de" sz="1300">
                          <a:solidFill>
                            <a:srgbClr val="434343"/>
                          </a:solidFill>
                          <a:latin typeface="Inter Light"/>
                          <a:ea typeface="Inter Light"/>
                          <a:cs typeface="Inter Light"/>
                          <a:sym typeface="Inter Light"/>
                        </a:rPr>
                        <a:t>10.000+ woorden /  50+ pagina's</a:t>
                      </a:r>
                      <a:endParaRPr sz="1300">
                        <a:solidFill>
                          <a:srgbClr val="434343"/>
                        </a:solidFill>
                        <a:latin typeface="Inter Light"/>
                        <a:ea typeface="Inter Light"/>
                        <a:cs typeface="Inter Light"/>
                        <a:sym typeface="Inter Ligh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245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de" sz="1300" b="1">
                          <a:solidFill>
                            <a:srgbClr val="434343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Meerdere handen </a:t>
                      </a:r>
                      <a:r>
                        <a:rPr lang="de" sz="1300">
                          <a:solidFill>
                            <a:srgbClr val="434343"/>
                          </a:solidFill>
                          <a:latin typeface="Inter Light"/>
                          <a:ea typeface="Inter Light"/>
                          <a:cs typeface="Inter Light"/>
                          <a:sym typeface="Inter Light"/>
                        </a:rPr>
                        <a:t>- allemaal gezien tijdens de training</a:t>
                      </a:r>
                      <a:endParaRPr sz="1300">
                        <a:solidFill>
                          <a:srgbClr val="434343"/>
                        </a:solidFill>
                        <a:latin typeface="Inter Light"/>
                        <a:ea typeface="Inter Light"/>
                        <a:cs typeface="Inter Light"/>
                        <a:sym typeface="Inter Ligh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de" sz="1300">
                          <a:solidFill>
                            <a:srgbClr val="434343"/>
                          </a:solidFill>
                          <a:latin typeface="Inter Light"/>
                          <a:ea typeface="Inter Light"/>
                          <a:cs typeface="Inter Light"/>
                          <a:sym typeface="Inter Light"/>
                        </a:rPr>
                        <a:t>4-6%</a:t>
                      </a:r>
                      <a:endParaRPr sz="1300">
                        <a:solidFill>
                          <a:srgbClr val="434343"/>
                        </a:solidFill>
                        <a:latin typeface="Inter Light"/>
                        <a:ea typeface="Inter Light"/>
                        <a:cs typeface="Inter Light"/>
                        <a:sym typeface="Inter Ligh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de" sz="1300">
                          <a:solidFill>
                            <a:srgbClr val="434343"/>
                          </a:solidFill>
                          <a:latin typeface="Inter Light"/>
                          <a:ea typeface="Inter Light"/>
                          <a:cs typeface="Inter Light"/>
                          <a:sym typeface="Inter Light"/>
                        </a:rPr>
                        <a:t>10.000+ woorden per hand / 150+ pagina's</a:t>
                      </a:r>
                      <a:endParaRPr sz="1300">
                        <a:solidFill>
                          <a:srgbClr val="434343"/>
                        </a:solidFill>
                        <a:latin typeface="Inter Light"/>
                        <a:ea typeface="Inter Light"/>
                        <a:cs typeface="Inter Light"/>
                        <a:sym typeface="Inter Ligh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950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de" sz="1300" b="1">
                          <a:solidFill>
                            <a:srgbClr val="434343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Veel handen </a:t>
                      </a:r>
                      <a:r>
                        <a:rPr lang="de" sz="1300">
                          <a:solidFill>
                            <a:srgbClr val="434343"/>
                          </a:solidFill>
                          <a:latin typeface="Inter Light"/>
                          <a:ea typeface="Inter Light"/>
                          <a:cs typeface="Inter Light"/>
                          <a:sym typeface="Inter Light"/>
                        </a:rPr>
                        <a:t>uit dezelfde periode en regio - niet allemaal gezien tijdens de training</a:t>
                      </a:r>
                      <a:endParaRPr sz="1300">
                        <a:solidFill>
                          <a:srgbClr val="434343"/>
                        </a:solidFill>
                        <a:latin typeface="Inter Light"/>
                        <a:ea typeface="Inter Light"/>
                        <a:cs typeface="Inter Light"/>
                        <a:sym typeface="Inter Ligh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de" sz="1300">
                          <a:solidFill>
                            <a:srgbClr val="434343"/>
                          </a:solidFill>
                          <a:latin typeface="Inter Light"/>
                          <a:ea typeface="Inter Light"/>
                          <a:cs typeface="Inter Light"/>
                          <a:sym typeface="Inter Light"/>
                        </a:rPr>
                        <a:t>6-8%</a:t>
                      </a:r>
                      <a:endParaRPr sz="1300">
                        <a:solidFill>
                          <a:srgbClr val="434343"/>
                        </a:solidFill>
                        <a:latin typeface="Inter Light"/>
                        <a:ea typeface="Inter Light"/>
                        <a:cs typeface="Inter Light"/>
                        <a:sym typeface="Inter Ligh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de" sz="1300">
                          <a:solidFill>
                            <a:srgbClr val="434343"/>
                          </a:solidFill>
                          <a:latin typeface="Inter Light"/>
                          <a:ea typeface="Inter Light"/>
                          <a:cs typeface="Inter Light"/>
                          <a:sym typeface="Inter Light"/>
                        </a:rPr>
                        <a:t>100.000+ woorden / 500+ pagina's</a:t>
                      </a:r>
                      <a:endParaRPr sz="1300">
                        <a:solidFill>
                          <a:srgbClr val="434343"/>
                        </a:solidFill>
                        <a:latin typeface="Inter Light"/>
                        <a:ea typeface="Inter Light"/>
                        <a:cs typeface="Inter Light"/>
                        <a:sym typeface="Inter Ligh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95" name="Google Shape;695;p69"/>
          <p:cNvSpPr txBox="1">
            <a:spLocks noGrp="1"/>
          </p:cNvSpPr>
          <p:nvPr>
            <p:ph type="title"/>
          </p:nvPr>
        </p:nvSpPr>
        <p:spPr>
          <a:xfrm>
            <a:off x="490200" y="258900"/>
            <a:ext cx="8061600" cy="102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3300">
                <a:solidFill>
                  <a:schemeClr val="dk1"/>
                </a:solidFill>
              </a:rPr>
              <a:t>Schattingen van Training Data</a:t>
            </a:r>
            <a:endParaRPr sz="33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" name="Google Shape;700;p70"/>
          <p:cNvSpPr txBox="1"/>
          <p:nvPr/>
        </p:nvSpPr>
        <p:spPr>
          <a:xfrm>
            <a:off x="490200" y="258900"/>
            <a:ext cx="80616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3466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Training Workflow</a:t>
            </a:r>
            <a:endParaRPr sz="3600">
              <a:solidFill>
                <a:srgbClr val="434343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701" name="Google Shape;701;p7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3240" y="1663329"/>
            <a:ext cx="902426" cy="902405"/>
          </a:xfrm>
          <a:prstGeom prst="rect">
            <a:avLst/>
          </a:prstGeom>
          <a:noFill/>
          <a:ln>
            <a:noFill/>
          </a:ln>
        </p:spPr>
      </p:pic>
      <p:sp>
        <p:nvSpPr>
          <p:cNvPr id="702" name="Google Shape;702;p70"/>
          <p:cNvSpPr txBox="1"/>
          <p:nvPr/>
        </p:nvSpPr>
        <p:spPr>
          <a:xfrm>
            <a:off x="130463" y="2687600"/>
            <a:ext cx="17880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300">
                <a:latin typeface="Inter Light"/>
                <a:ea typeface="Inter Light"/>
                <a:cs typeface="Inter Light"/>
                <a:sym typeface="Inter Light"/>
              </a:rPr>
              <a:t>Eerste herkenning met </a:t>
            </a:r>
            <a:r>
              <a:rPr lang="de" sz="1300" b="1">
                <a:latin typeface="Inter"/>
                <a:ea typeface="Inter"/>
                <a:cs typeface="Inter"/>
                <a:sym typeface="Inter"/>
              </a:rPr>
              <a:t>uw </a:t>
            </a:r>
            <a:r>
              <a:rPr lang="de" sz="1300">
                <a:latin typeface="Inter Light"/>
                <a:ea typeface="Inter Light"/>
                <a:cs typeface="Inter Light"/>
                <a:sym typeface="Inter Light"/>
              </a:rPr>
              <a:t>model</a:t>
            </a:r>
            <a:endParaRPr sz="1300">
              <a:latin typeface="Inter Light"/>
              <a:ea typeface="Inter Light"/>
              <a:cs typeface="Inter Light"/>
              <a:sym typeface="Inter Light"/>
            </a:endParaRPr>
          </a:p>
        </p:txBody>
      </p:sp>
      <p:pic>
        <p:nvPicPr>
          <p:cNvPr id="703" name="Google Shape;703;p7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28930" y="1663734"/>
            <a:ext cx="902425" cy="901594"/>
          </a:xfrm>
          <a:prstGeom prst="rect">
            <a:avLst/>
          </a:prstGeom>
          <a:noFill/>
          <a:ln>
            <a:noFill/>
          </a:ln>
        </p:spPr>
      </p:pic>
      <p:sp>
        <p:nvSpPr>
          <p:cNvPr id="704" name="Google Shape;704;p70"/>
          <p:cNvSpPr txBox="1"/>
          <p:nvPr/>
        </p:nvSpPr>
        <p:spPr>
          <a:xfrm>
            <a:off x="1786188" y="2687600"/>
            <a:ext cx="17880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300"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rPr>
              <a:t>Corrigeer de tekst nauwkeurig</a:t>
            </a:r>
            <a:endParaRPr sz="1300">
              <a:latin typeface="Inter Light"/>
              <a:ea typeface="Inter Light"/>
              <a:cs typeface="Inter Light"/>
              <a:sym typeface="Inter Light"/>
            </a:endParaRPr>
          </a:p>
        </p:txBody>
      </p:sp>
      <p:sp>
        <p:nvSpPr>
          <p:cNvPr id="705" name="Google Shape;705;p70"/>
          <p:cNvSpPr txBox="1"/>
          <p:nvPr/>
        </p:nvSpPr>
        <p:spPr>
          <a:xfrm>
            <a:off x="3473863" y="2687600"/>
            <a:ext cx="18903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300"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rPr>
              <a:t>Opslaan als Ground Truth</a:t>
            </a:r>
            <a:endParaRPr sz="1300">
              <a:latin typeface="Inter Light"/>
              <a:ea typeface="Inter Light"/>
              <a:cs typeface="Inter Light"/>
              <a:sym typeface="Inter Light"/>
            </a:endParaRPr>
          </a:p>
        </p:txBody>
      </p:sp>
      <p:sp>
        <p:nvSpPr>
          <p:cNvPr id="706" name="Google Shape;706;p70"/>
          <p:cNvSpPr/>
          <p:nvPr/>
        </p:nvSpPr>
        <p:spPr>
          <a:xfrm>
            <a:off x="5180943" y="1906058"/>
            <a:ext cx="171000" cy="464100"/>
          </a:xfrm>
          <a:prstGeom prst="chevron">
            <a:avLst>
              <a:gd name="adj" fmla="val 50000"/>
            </a:avLst>
          </a:prstGeom>
          <a:solidFill>
            <a:srgbClr val="193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707" name="Google Shape;707;p70"/>
          <p:cNvSpPr/>
          <p:nvPr/>
        </p:nvSpPr>
        <p:spPr>
          <a:xfrm>
            <a:off x="1715406" y="1906058"/>
            <a:ext cx="171000" cy="464100"/>
          </a:xfrm>
          <a:prstGeom prst="chevron">
            <a:avLst>
              <a:gd name="adj" fmla="val 50000"/>
            </a:avLst>
          </a:prstGeom>
          <a:solidFill>
            <a:srgbClr val="193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708" name="Google Shape;708;p70"/>
          <p:cNvSpPr/>
          <p:nvPr/>
        </p:nvSpPr>
        <p:spPr>
          <a:xfrm>
            <a:off x="3448181" y="1906058"/>
            <a:ext cx="171000" cy="464100"/>
          </a:xfrm>
          <a:prstGeom prst="chevron">
            <a:avLst>
              <a:gd name="adj" fmla="val 50000"/>
            </a:avLst>
          </a:prstGeom>
          <a:solidFill>
            <a:srgbClr val="193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pic>
        <p:nvPicPr>
          <p:cNvPr id="709" name="Google Shape;709;p7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967800" y="1663337"/>
            <a:ext cx="902426" cy="902426"/>
          </a:xfrm>
          <a:prstGeom prst="rect">
            <a:avLst/>
          </a:prstGeom>
          <a:noFill/>
          <a:ln>
            <a:noFill/>
          </a:ln>
        </p:spPr>
      </p:pic>
      <p:sp>
        <p:nvSpPr>
          <p:cNvPr id="710" name="Google Shape;710;p70"/>
          <p:cNvSpPr txBox="1"/>
          <p:nvPr/>
        </p:nvSpPr>
        <p:spPr>
          <a:xfrm>
            <a:off x="5282988" y="2687600"/>
            <a:ext cx="1890300" cy="7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300"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rPr>
              <a:t>Start </a:t>
            </a:r>
            <a:r>
              <a:rPr lang="de" sz="13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nieuwe</a:t>
            </a:r>
            <a:endParaRPr sz="1300" b="1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" sz="1300"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rPr>
              <a:t>training</a:t>
            </a:r>
            <a:endParaRPr sz="1300">
              <a:solidFill>
                <a:schemeClr val="dk1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00">
              <a:latin typeface="Inter Light"/>
              <a:ea typeface="Inter Light"/>
              <a:cs typeface="Inter Light"/>
              <a:sym typeface="Inter Light"/>
            </a:endParaRPr>
          </a:p>
        </p:txBody>
      </p:sp>
      <p:pic>
        <p:nvPicPr>
          <p:cNvPr id="711" name="Google Shape;711;p7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776938" y="1663738"/>
            <a:ext cx="902425" cy="901580"/>
          </a:xfrm>
          <a:prstGeom prst="rect">
            <a:avLst/>
          </a:prstGeom>
          <a:noFill/>
          <a:ln>
            <a:noFill/>
          </a:ln>
        </p:spPr>
      </p:pic>
      <p:sp>
        <p:nvSpPr>
          <p:cNvPr id="712" name="Google Shape;712;p70"/>
          <p:cNvSpPr/>
          <p:nvPr/>
        </p:nvSpPr>
        <p:spPr>
          <a:xfrm>
            <a:off x="2171550" y="4352250"/>
            <a:ext cx="4800900" cy="464100"/>
          </a:xfrm>
          <a:prstGeom prst="roundRect">
            <a:avLst>
              <a:gd name="adj" fmla="val 8492"/>
            </a:avLst>
          </a:prstGeom>
          <a:solidFill>
            <a:srgbClr val="E8EBF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 </a:t>
            </a:r>
            <a:endParaRPr/>
          </a:p>
        </p:txBody>
      </p:sp>
      <p:sp>
        <p:nvSpPr>
          <p:cNvPr id="713" name="Google Shape;713;p70"/>
          <p:cNvSpPr txBox="1"/>
          <p:nvPr/>
        </p:nvSpPr>
        <p:spPr>
          <a:xfrm>
            <a:off x="2286150" y="4317975"/>
            <a:ext cx="47241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179999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1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50 pagina's GT moeten een goed model opleveren voor een eenvoudig handschrift.</a:t>
            </a:r>
            <a:endParaRPr sz="11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pic>
        <p:nvPicPr>
          <p:cNvPr id="714" name="Google Shape;714;p7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332800" y="4536616"/>
            <a:ext cx="128024" cy="128024"/>
          </a:xfrm>
          <a:prstGeom prst="rect">
            <a:avLst/>
          </a:prstGeom>
          <a:noFill/>
          <a:ln>
            <a:noFill/>
          </a:ln>
        </p:spPr>
      </p:pic>
      <p:sp>
        <p:nvSpPr>
          <p:cNvPr id="715" name="Google Shape;715;p70"/>
          <p:cNvSpPr/>
          <p:nvPr/>
        </p:nvSpPr>
        <p:spPr>
          <a:xfrm>
            <a:off x="5180943" y="1906058"/>
            <a:ext cx="171000" cy="464100"/>
          </a:xfrm>
          <a:prstGeom prst="chevron">
            <a:avLst>
              <a:gd name="adj" fmla="val 50000"/>
            </a:avLst>
          </a:prstGeom>
          <a:solidFill>
            <a:srgbClr val="193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716" name="Google Shape;716;p70"/>
          <p:cNvSpPr/>
          <p:nvPr/>
        </p:nvSpPr>
        <p:spPr>
          <a:xfrm>
            <a:off x="7002293" y="1906058"/>
            <a:ext cx="171000" cy="464100"/>
          </a:xfrm>
          <a:prstGeom prst="chevron">
            <a:avLst>
              <a:gd name="adj" fmla="val 50000"/>
            </a:avLst>
          </a:prstGeom>
          <a:solidFill>
            <a:srgbClr val="193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pic>
        <p:nvPicPr>
          <p:cNvPr id="717" name="Google Shape;717;p7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47140" y="1663329"/>
            <a:ext cx="902426" cy="902405"/>
          </a:xfrm>
          <a:prstGeom prst="rect">
            <a:avLst/>
          </a:prstGeom>
          <a:noFill/>
          <a:ln>
            <a:noFill/>
          </a:ln>
        </p:spPr>
      </p:pic>
      <p:sp>
        <p:nvSpPr>
          <p:cNvPr id="718" name="Google Shape;718;p70"/>
          <p:cNvSpPr txBox="1"/>
          <p:nvPr/>
        </p:nvSpPr>
        <p:spPr>
          <a:xfrm>
            <a:off x="6952549" y="2687600"/>
            <a:ext cx="2115300" cy="7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300">
                <a:latin typeface="Inter Light"/>
                <a:ea typeface="Inter Light"/>
                <a:cs typeface="Inter Light"/>
                <a:sym typeface="Inter Light"/>
              </a:rPr>
              <a:t>Meer pagina's herkennen met </a:t>
            </a:r>
            <a:r>
              <a:rPr lang="de" sz="1300" b="1">
                <a:latin typeface="Inter"/>
                <a:ea typeface="Inter"/>
                <a:cs typeface="Inter"/>
                <a:sym typeface="Inter"/>
              </a:rPr>
              <a:t>nieuw &amp; verbeterd</a:t>
            </a:r>
            <a:r>
              <a:rPr lang="de" sz="1300">
                <a:latin typeface="Inter Light"/>
                <a:ea typeface="Inter Light"/>
                <a:cs typeface="Inter Light"/>
                <a:sym typeface="Inter Light"/>
              </a:rPr>
              <a:t> model</a:t>
            </a:r>
            <a:endParaRPr sz="1300">
              <a:latin typeface="Inter Light"/>
              <a:ea typeface="Inter Light"/>
              <a:cs typeface="Inter Light"/>
              <a:sym typeface="Inter Light"/>
            </a:endParaRPr>
          </a:p>
        </p:txBody>
      </p:sp>
      <p:sp>
        <p:nvSpPr>
          <p:cNvPr id="719" name="Google Shape;719;p70"/>
          <p:cNvSpPr/>
          <p:nvPr/>
        </p:nvSpPr>
        <p:spPr>
          <a:xfrm rot="10800000">
            <a:off x="2697775" y="3501075"/>
            <a:ext cx="5352300" cy="481500"/>
          </a:xfrm>
          <a:prstGeom prst="uturnArrow">
            <a:avLst>
              <a:gd name="adj1" fmla="val 25000"/>
              <a:gd name="adj2" fmla="val 8740"/>
              <a:gd name="adj3" fmla="val 24646"/>
              <a:gd name="adj4" fmla="val 43750"/>
              <a:gd name="adj5" fmla="val 80078"/>
            </a:avLst>
          </a:prstGeom>
          <a:solidFill>
            <a:srgbClr val="193060"/>
          </a:solidFill>
          <a:ln w="9525" cap="flat" cmpd="sng">
            <a:solidFill>
              <a:srgbClr val="193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0" name="Google Shape;720;p70"/>
          <p:cNvSpPr/>
          <p:nvPr/>
        </p:nvSpPr>
        <p:spPr>
          <a:xfrm rot="-5400000">
            <a:off x="2613650" y="3421925"/>
            <a:ext cx="255900" cy="519300"/>
          </a:xfrm>
          <a:prstGeom prst="chevron">
            <a:avLst>
              <a:gd name="adj" fmla="val 49941"/>
            </a:avLst>
          </a:prstGeom>
          <a:solidFill>
            <a:srgbClr val="193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71"/>
          <p:cNvSpPr txBox="1">
            <a:spLocks noGrp="1"/>
          </p:cNvSpPr>
          <p:nvPr>
            <p:ph type="title"/>
          </p:nvPr>
        </p:nvSpPr>
        <p:spPr>
          <a:xfrm>
            <a:off x="490200" y="258900"/>
            <a:ext cx="8061600" cy="102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3300"/>
              <a:t>Een maatwerk model trainen</a:t>
            </a:r>
            <a:endParaRPr sz="3300"/>
          </a:p>
        </p:txBody>
      </p:sp>
      <p:pic>
        <p:nvPicPr>
          <p:cNvPr id="726" name="Google Shape;726;p7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30888" y="1318375"/>
            <a:ext cx="5082300" cy="3551100"/>
          </a:xfrm>
          <a:prstGeom prst="roundRect">
            <a:avLst>
              <a:gd name="adj" fmla="val 5351"/>
            </a:avLst>
          </a:prstGeom>
          <a:noFill/>
          <a:ln>
            <a:noFill/>
          </a:ln>
        </p:spPr>
      </p:pic>
      <p:pic>
        <p:nvPicPr>
          <p:cNvPr id="727" name="Google Shape;727;p71"/>
          <p:cNvPicPr preferRelativeResize="0"/>
          <p:nvPr/>
        </p:nvPicPr>
        <p:blipFill rotWithShape="1">
          <a:blip r:embed="rId3">
            <a:alphaModFix/>
          </a:blip>
          <a:srcRect l="36140" t="23606" r="34653" b="68119"/>
          <a:stretch/>
        </p:blipFill>
        <p:spPr>
          <a:xfrm>
            <a:off x="3867500" y="2156725"/>
            <a:ext cx="1484400" cy="294000"/>
          </a:xfrm>
          <a:prstGeom prst="roundRect">
            <a:avLst>
              <a:gd name="adj" fmla="val 5351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2" name="Google Shape;732;p72"/>
          <p:cNvPicPr preferRelativeResize="0"/>
          <p:nvPr/>
        </p:nvPicPr>
        <p:blipFill>
          <a:blip r:embed="rId3">
            <a:alphaModFix amt="24000"/>
          </a:blip>
          <a:stretch>
            <a:fillRect/>
          </a:stretch>
        </p:blipFill>
        <p:spPr>
          <a:xfrm>
            <a:off x="2030888" y="1318375"/>
            <a:ext cx="5082300" cy="3551100"/>
          </a:xfrm>
          <a:prstGeom prst="roundRect">
            <a:avLst>
              <a:gd name="adj" fmla="val 5351"/>
            </a:avLst>
          </a:prstGeom>
          <a:noFill/>
          <a:ln>
            <a:noFill/>
          </a:ln>
        </p:spPr>
      </p:pic>
      <p:pic>
        <p:nvPicPr>
          <p:cNvPr id="733" name="Google Shape;733;p72"/>
          <p:cNvPicPr preferRelativeResize="0"/>
          <p:nvPr/>
        </p:nvPicPr>
        <p:blipFill rotWithShape="1">
          <a:blip r:embed="rId3">
            <a:alphaModFix/>
          </a:blip>
          <a:srcRect l="36140" t="23606" r="34653" b="68119"/>
          <a:stretch/>
        </p:blipFill>
        <p:spPr>
          <a:xfrm>
            <a:off x="3867500" y="2156725"/>
            <a:ext cx="1484400" cy="294000"/>
          </a:xfrm>
          <a:prstGeom prst="roundRect">
            <a:avLst>
              <a:gd name="adj" fmla="val 5351"/>
            </a:avLst>
          </a:prstGeom>
          <a:noFill/>
          <a:ln>
            <a:noFill/>
          </a:ln>
        </p:spPr>
      </p:pic>
      <p:sp>
        <p:nvSpPr>
          <p:cNvPr id="734" name="Google Shape;734;p72"/>
          <p:cNvSpPr txBox="1">
            <a:spLocks noGrp="1"/>
          </p:cNvSpPr>
          <p:nvPr>
            <p:ph type="title"/>
          </p:nvPr>
        </p:nvSpPr>
        <p:spPr>
          <a:xfrm>
            <a:off x="490200" y="258900"/>
            <a:ext cx="8061600" cy="102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3300"/>
              <a:t>Een maatwerk model trainen</a:t>
            </a:r>
            <a:endParaRPr sz="330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9" name="Google Shape;739;p7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9375" y="1653050"/>
            <a:ext cx="7003200" cy="1200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pic>
      <p:grpSp>
        <p:nvGrpSpPr>
          <p:cNvPr id="740" name="Google Shape;740;p73"/>
          <p:cNvGrpSpPr/>
          <p:nvPr/>
        </p:nvGrpSpPr>
        <p:grpSpPr>
          <a:xfrm>
            <a:off x="3286087" y="3454225"/>
            <a:ext cx="2686790" cy="464100"/>
            <a:chOff x="2846325" y="4133175"/>
            <a:chExt cx="2623050" cy="464100"/>
          </a:xfrm>
        </p:grpSpPr>
        <p:sp>
          <p:nvSpPr>
            <p:cNvPr id="741" name="Google Shape;741;p73"/>
            <p:cNvSpPr/>
            <p:nvPr/>
          </p:nvSpPr>
          <p:spPr>
            <a:xfrm>
              <a:off x="2846325" y="4133175"/>
              <a:ext cx="2571600" cy="464100"/>
            </a:xfrm>
            <a:prstGeom prst="roundRect">
              <a:avLst>
                <a:gd name="adj" fmla="val 8492"/>
              </a:avLst>
            </a:prstGeom>
            <a:solidFill>
              <a:srgbClr val="E8EB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" name="Google Shape;742;p73"/>
            <p:cNvSpPr txBox="1"/>
            <p:nvPr/>
          </p:nvSpPr>
          <p:spPr>
            <a:xfrm>
              <a:off x="2922975" y="4208250"/>
              <a:ext cx="2546400" cy="354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179999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" sz="1100">
                  <a:solidFill>
                    <a:srgbClr val="434343"/>
                  </a:solidFill>
                  <a:latin typeface="Inter Light"/>
                  <a:ea typeface="Inter Light"/>
                  <a:cs typeface="Inter Light"/>
                  <a:sym typeface="Inter Light"/>
                </a:rPr>
                <a:t>Pagina's het model is getraind op</a:t>
              </a:r>
              <a:endParaRPr sz="11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endParaRPr>
            </a:p>
          </p:txBody>
        </p:sp>
        <p:pic>
          <p:nvPicPr>
            <p:cNvPr id="743" name="Google Shape;743;p73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3007575" y="4317541"/>
              <a:ext cx="128024" cy="12802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44" name="Google Shape;744;p73"/>
          <p:cNvSpPr txBox="1">
            <a:spLocks noGrp="1"/>
          </p:cNvSpPr>
          <p:nvPr>
            <p:ph type="title"/>
          </p:nvPr>
        </p:nvSpPr>
        <p:spPr>
          <a:xfrm>
            <a:off x="490200" y="258900"/>
            <a:ext cx="8061600" cy="102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3300"/>
              <a:t>Een maatwerk model trainen</a:t>
            </a:r>
            <a:endParaRPr sz="330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9" name="Google Shape;749;p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9375" y="1653050"/>
            <a:ext cx="7003200" cy="1200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pic>
      <p:grpSp>
        <p:nvGrpSpPr>
          <p:cNvPr id="750" name="Google Shape;750;p74"/>
          <p:cNvGrpSpPr/>
          <p:nvPr/>
        </p:nvGrpSpPr>
        <p:grpSpPr>
          <a:xfrm>
            <a:off x="2213973" y="3454225"/>
            <a:ext cx="4716054" cy="653100"/>
            <a:chOff x="2910771" y="3454225"/>
            <a:chExt cx="4716054" cy="653100"/>
          </a:xfrm>
        </p:grpSpPr>
        <p:sp>
          <p:nvSpPr>
            <p:cNvPr id="751" name="Google Shape;751;p74"/>
            <p:cNvSpPr/>
            <p:nvPr/>
          </p:nvSpPr>
          <p:spPr>
            <a:xfrm>
              <a:off x="2910771" y="3454225"/>
              <a:ext cx="4686600" cy="653100"/>
            </a:xfrm>
            <a:prstGeom prst="roundRect">
              <a:avLst>
                <a:gd name="adj" fmla="val 8492"/>
              </a:avLst>
            </a:prstGeom>
            <a:solidFill>
              <a:srgbClr val="E8EB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" name="Google Shape;752;p74"/>
            <p:cNvSpPr txBox="1"/>
            <p:nvPr/>
          </p:nvSpPr>
          <p:spPr>
            <a:xfrm>
              <a:off x="2982225" y="3519175"/>
              <a:ext cx="4644600" cy="523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179999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" sz="1100">
                  <a:solidFill>
                    <a:srgbClr val="434343"/>
                  </a:solidFill>
                  <a:latin typeface="Inter Light"/>
                  <a:ea typeface="Inter Light"/>
                  <a:cs typeface="Inter Light"/>
                  <a:sym typeface="Inter Light"/>
                </a:rPr>
                <a:t>Pagina's die niet worden gebruikt voor het trainen van het model, maar voor het testen van de nauwkeurigheid tijdens de training.</a:t>
              </a:r>
              <a:endParaRPr sz="11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endParaRPr>
            </a:p>
          </p:txBody>
        </p:sp>
      </p:grpSp>
      <p:pic>
        <p:nvPicPr>
          <p:cNvPr id="753" name="Google Shape;753;p7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81696" y="3638591"/>
            <a:ext cx="135693" cy="128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54" name="Google Shape;754;p7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73450" y="1613351"/>
            <a:ext cx="7197000" cy="12396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pic>
      <p:sp>
        <p:nvSpPr>
          <p:cNvPr id="755" name="Google Shape;755;p74"/>
          <p:cNvSpPr txBox="1">
            <a:spLocks noGrp="1"/>
          </p:cNvSpPr>
          <p:nvPr>
            <p:ph type="title"/>
          </p:nvPr>
        </p:nvSpPr>
        <p:spPr>
          <a:xfrm>
            <a:off x="490200" y="258900"/>
            <a:ext cx="8061600" cy="102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3300"/>
              <a:t>Een maatwerk model trainen</a:t>
            </a:r>
            <a:endParaRPr sz="33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1"/>
          <p:cNvSpPr txBox="1">
            <a:spLocks noGrp="1"/>
          </p:cNvSpPr>
          <p:nvPr>
            <p:ph type="title"/>
          </p:nvPr>
        </p:nvSpPr>
        <p:spPr>
          <a:xfrm>
            <a:off x="490250" y="451775"/>
            <a:ext cx="6367800" cy="102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4300"/>
              <a:t>Wat is        </a:t>
            </a:r>
            <a:r>
              <a:rPr lang="de" sz="4300" b="1">
                <a:solidFill>
                  <a:srgbClr val="193060"/>
                </a:solidFill>
                <a:latin typeface="Lobster Two"/>
                <a:ea typeface="Lobster Two"/>
                <a:cs typeface="Lobster Two"/>
                <a:sym typeface="Lobster Two"/>
              </a:rPr>
              <a:t>Transkribus</a:t>
            </a:r>
            <a:r>
              <a:rPr lang="de" sz="4300"/>
              <a:t>?</a:t>
            </a:r>
            <a:endParaRPr sz="4300"/>
          </a:p>
        </p:txBody>
      </p:sp>
      <p:sp>
        <p:nvSpPr>
          <p:cNvPr id="125" name="Google Shape;125;p21"/>
          <p:cNvSpPr txBox="1"/>
          <p:nvPr/>
        </p:nvSpPr>
        <p:spPr>
          <a:xfrm>
            <a:off x="490250" y="2447075"/>
            <a:ext cx="45336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6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Transkribus is je </a:t>
            </a:r>
            <a:r>
              <a:rPr lang="de" sz="1600" b="1">
                <a:solidFill>
                  <a:srgbClr val="434343"/>
                </a:solidFill>
                <a:latin typeface="Inter"/>
                <a:ea typeface="Inter"/>
                <a:cs typeface="Inter"/>
                <a:sym typeface="Inter"/>
              </a:rPr>
              <a:t>AI-hulp</a:t>
            </a:r>
            <a:r>
              <a:rPr lang="de" sz="16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, ontworpen om je tijdrovende en bewerkelijke werk met historische documenten te vereenvoudigen.</a:t>
            </a:r>
            <a:endParaRPr sz="16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pic>
        <p:nvPicPr>
          <p:cNvPr id="126" name="Google Shape;126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66125" y="419650"/>
            <a:ext cx="1028702" cy="1028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15550" y="1836913"/>
            <a:ext cx="3815349" cy="21437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0" name="Google Shape;760;p7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9375" y="1653050"/>
            <a:ext cx="7003200" cy="1200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pic>
      <p:grpSp>
        <p:nvGrpSpPr>
          <p:cNvPr id="761" name="Google Shape;761;p75"/>
          <p:cNvGrpSpPr/>
          <p:nvPr/>
        </p:nvGrpSpPr>
        <p:grpSpPr>
          <a:xfrm>
            <a:off x="2910900" y="3454225"/>
            <a:ext cx="3322200" cy="653100"/>
            <a:chOff x="2846325" y="4133175"/>
            <a:chExt cx="3322200" cy="653100"/>
          </a:xfrm>
        </p:grpSpPr>
        <p:sp>
          <p:nvSpPr>
            <p:cNvPr id="762" name="Google Shape;762;p75"/>
            <p:cNvSpPr/>
            <p:nvPr/>
          </p:nvSpPr>
          <p:spPr>
            <a:xfrm>
              <a:off x="2846325" y="4133175"/>
              <a:ext cx="3322200" cy="653100"/>
            </a:xfrm>
            <a:prstGeom prst="roundRect">
              <a:avLst>
                <a:gd name="adj" fmla="val 8492"/>
              </a:avLst>
            </a:prstGeom>
            <a:solidFill>
              <a:srgbClr val="E8EB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" name="Google Shape;763;p75"/>
            <p:cNvSpPr txBox="1"/>
            <p:nvPr/>
          </p:nvSpPr>
          <p:spPr>
            <a:xfrm>
              <a:off x="2922975" y="4208250"/>
              <a:ext cx="3200100" cy="523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179999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" sz="1100">
                  <a:solidFill>
                    <a:srgbClr val="434343"/>
                  </a:solidFill>
                  <a:latin typeface="Inter Light"/>
                  <a:ea typeface="Inter Light"/>
                  <a:cs typeface="Inter Light"/>
                  <a:sym typeface="Inter Light"/>
                </a:rPr>
                <a:t>Naam, beschrijving en meer informatie over het model toevoegen.</a:t>
              </a:r>
              <a:endParaRPr sz="11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endParaRPr>
            </a:p>
          </p:txBody>
        </p:sp>
        <p:pic>
          <p:nvPicPr>
            <p:cNvPr id="764" name="Google Shape;764;p75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3007575" y="4317541"/>
              <a:ext cx="128024" cy="12802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765" name="Google Shape;765;p7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73450" y="1613351"/>
            <a:ext cx="7197000" cy="12396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pic>
      <p:pic>
        <p:nvPicPr>
          <p:cNvPr id="766" name="Google Shape;766;p7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70300" y="1708963"/>
            <a:ext cx="7101300" cy="11691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pic>
      <p:sp>
        <p:nvSpPr>
          <p:cNvPr id="767" name="Google Shape;767;p75"/>
          <p:cNvSpPr txBox="1">
            <a:spLocks noGrp="1"/>
          </p:cNvSpPr>
          <p:nvPr>
            <p:ph type="title"/>
          </p:nvPr>
        </p:nvSpPr>
        <p:spPr>
          <a:xfrm>
            <a:off x="490200" y="258900"/>
            <a:ext cx="8061600" cy="102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3300"/>
              <a:t>Een maatwerk model trainen</a:t>
            </a:r>
            <a:endParaRPr sz="330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2" name="Google Shape;772;p76"/>
          <p:cNvPicPr preferRelativeResize="0"/>
          <p:nvPr/>
        </p:nvPicPr>
        <p:blipFill rotWithShape="1">
          <a:blip r:embed="rId3">
            <a:alphaModFix/>
          </a:blip>
          <a:srcRect b="1215"/>
          <a:stretch/>
        </p:blipFill>
        <p:spPr>
          <a:xfrm>
            <a:off x="1802750" y="532075"/>
            <a:ext cx="5538600" cy="3078600"/>
          </a:xfrm>
          <a:prstGeom prst="roundRect">
            <a:avLst>
              <a:gd name="adj" fmla="val 7005"/>
            </a:avLst>
          </a:prstGeom>
          <a:noFill/>
          <a:ln>
            <a:noFill/>
          </a:ln>
        </p:spPr>
      </p:pic>
      <p:sp>
        <p:nvSpPr>
          <p:cNvPr id="773" name="Google Shape;773;p76"/>
          <p:cNvSpPr txBox="1"/>
          <p:nvPr/>
        </p:nvSpPr>
        <p:spPr>
          <a:xfrm>
            <a:off x="2490900" y="4116950"/>
            <a:ext cx="4162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"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Laten we eens naar de software kijken</a:t>
            </a:r>
            <a:endParaRPr sz="1800">
              <a:solidFill>
                <a:schemeClr val="dk2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" name="Google Shape;778;p77"/>
          <p:cNvSpPr txBox="1"/>
          <p:nvPr/>
        </p:nvSpPr>
        <p:spPr>
          <a:xfrm>
            <a:off x="508325" y="1214800"/>
            <a:ext cx="82473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sp>
        <p:nvSpPr>
          <p:cNvPr id="779" name="Google Shape;779;p77"/>
          <p:cNvSpPr txBox="1">
            <a:spLocks noGrp="1"/>
          </p:cNvSpPr>
          <p:nvPr>
            <p:ph type="title"/>
          </p:nvPr>
        </p:nvSpPr>
        <p:spPr>
          <a:xfrm>
            <a:off x="490200" y="258900"/>
            <a:ext cx="8061600" cy="102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3300"/>
              <a:t>Evaluatie van het model</a:t>
            </a:r>
            <a:endParaRPr sz="3300">
              <a:solidFill>
                <a:srgbClr val="434343"/>
              </a:solidFill>
            </a:endParaRPr>
          </a:p>
        </p:txBody>
      </p:sp>
      <p:pic>
        <p:nvPicPr>
          <p:cNvPr id="780" name="Google Shape;780;p7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38400" y="1432575"/>
            <a:ext cx="3957900" cy="1851600"/>
          </a:xfrm>
          <a:prstGeom prst="roundRect">
            <a:avLst>
              <a:gd name="adj" fmla="val 5833"/>
            </a:avLst>
          </a:prstGeom>
          <a:noFill/>
          <a:ln>
            <a:noFill/>
          </a:ln>
        </p:spPr>
      </p:pic>
      <p:pic>
        <p:nvPicPr>
          <p:cNvPr id="781" name="Google Shape;781;p7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3835" y="1377074"/>
            <a:ext cx="2777400" cy="3371100"/>
          </a:xfrm>
          <a:prstGeom prst="roundRect">
            <a:avLst>
              <a:gd name="adj" fmla="val 6122"/>
            </a:avLst>
          </a:prstGeom>
          <a:noFill/>
          <a:ln>
            <a:noFill/>
          </a:ln>
        </p:spPr>
      </p:pic>
      <p:sp>
        <p:nvSpPr>
          <p:cNvPr id="782" name="Google Shape;782;p77"/>
          <p:cNvSpPr/>
          <p:nvPr/>
        </p:nvSpPr>
        <p:spPr>
          <a:xfrm>
            <a:off x="782000" y="4046525"/>
            <a:ext cx="2720700" cy="334500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8E855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83" name="Google Shape;783;p77"/>
          <p:cNvGrpSpPr/>
          <p:nvPr/>
        </p:nvGrpSpPr>
        <p:grpSpPr>
          <a:xfrm>
            <a:off x="4756250" y="3844350"/>
            <a:ext cx="3322200" cy="767775"/>
            <a:chOff x="2846325" y="4133175"/>
            <a:chExt cx="3322200" cy="767775"/>
          </a:xfrm>
        </p:grpSpPr>
        <p:sp>
          <p:nvSpPr>
            <p:cNvPr id="784" name="Google Shape;784;p77"/>
            <p:cNvSpPr/>
            <p:nvPr/>
          </p:nvSpPr>
          <p:spPr>
            <a:xfrm>
              <a:off x="2846325" y="4133175"/>
              <a:ext cx="3322200" cy="767700"/>
            </a:xfrm>
            <a:prstGeom prst="roundRect">
              <a:avLst>
                <a:gd name="adj" fmla="val 8492"/>
              </a:avLst>
            </a:prstGeom>
            <a:solidFill>
              <a:srgbClr val="E8EB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" name="Google Shape;785;p77"/>
            <p:cNvSpPr txBox="1"/>
            <p:nvPr/>
          </p:nvSpPr>
          <p:spPr>
            <a:xfrm>
              <a:off x="2922975" y="4208250"/>
              <a:ext cx="3200100" cy="692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179999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" sz="1100">
                  <a:solidFill>
                    <a:srgbClr val="434343"/>
                  </a:solidFill>
                  <a:latin typeface="Inter Light"/>
                  <a:ea typeface="Inter Light"/>
                  <a:cs typeface="Inter Light"/>
                  <a:sym typeface="Inter Light"/>
                </a:rPr>
                <a:t>Voer altijd een herkenningstest uit met je model en evalueer de resultaten zelf visueel.</a:t>
              </a:r>
              <a:endParaRPr sz="11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endParaRPr>
            </a:p>
          </p:txBody>
        </p:sp>
        <p:pic>
          <p:nvPicPr>
            <p:cNvPr id="786" name="Google Shape;786;p77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3007575" y="4317541"/>
              <a:ext cx="128024" cy="128024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1" name="Google Shape;791;p78"/>
          <p:cNvSpPr txBox="1"/>
          <p:nvPr/>
        </p:nvSpPr>
        <p:spPr>
          <a:xfrm>
            <a:off x="490200" y="258900"/>
            <a:ext cx="80616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3300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Baseline Modellen</a:t>
            </a:r>
            <a:endParaRPr sz="3300">
              <a:solidFill>
                <a:srgbClr val="434343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792" name="Google Shape;792;p78"/>
          <p:cNvSpPr txBox="1"/>
          <p:nvPr/>
        </p:nvSpPr>
        <p:spPr>
          <a:xfrm>
            <a:off x="490200" y="1795025"/>
            <a:ext cx="4443000" cy="267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" sz="19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Baseline modellen kunnen worden getraind om </a:t>
            </a:r>
            <a:r>
              <a:rPr lang="de" sz="1900" b="1">
                <a:solidFill>
                  <a:srgbClr val="434343"/>
                </a:solidFill>
                <a:latin typeface="Inter"/>
                <a:ea typeface="Inter"/>
                <a:cs typeface="Inter"/>
                <a:sym typeface="Inter"/>
              </a:rPr>
              <a:t>tekstlijnen</a:t>
            </a:r>
            <a:r>
              <a:rPr lang="de" sz="19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 in uw materiaal nauwkeuriger te herkennen, vooral wanneer lijnen complex zijn (schuin, scheef, extra lang, erg kort, enz.).</a:t>
            </a:r>
            <a:endParaRPr sz="20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pic>
        <p:nvPicPr>
          <p:cNvPr id="793" name="Google Shape;793;p7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85850" y="1090400"/>
            <a:ext cx="3024900" cy="3551100"/>
          </a:xfrm>
          <a:prstGeom prst="roundRect">
            <a:avLst>
              <a:gd name="adj" fmla="val 5791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" name="Google Shape;798;p79"/>
          <p:cNvSpPr txBox="1"/>
          <p:nvPr/>
        </p:nvSpPr>
        <p:spPr>
          <a:xfrm>
            <a:off x="490200" y="258900"/>
            <a:ext cx="80616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3300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Field Modellen</a:t>
            </a:r>
            <a:endParaRPr sz="3300">
              <a:solidFill>
                <a:srgbClr val="434343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799" name="Google Shape;799;p79"/>
          <p:cNvSpPr txBox="1"/>
          <p:nvPr/>
        </p:nvSpPr>
        <p:spPr>
          <a:xfrm>
            <a:off x="490200" y="1967275"/>
            <a:ext cx="4443000" cy="223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" sz="19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Field models kunnen worden getraind om </a:t>
            </a:r>
            <a:r>
              <a:rPr lang="de" sz="1900" b="1">
                <a:solidFill>
                  <a:srgbClr val="434343"/>
                </a:solidFill>
                <a:latin typeface="Inter"/>
                <a:ea typeface="Inter"/>
                <a:cs typeface="Inter"/>
                <a:sym typeface="Inter"/>
              </a:rPr>
              <a:t>automatisch </a:t>
            </a:r>
            <a:r>
              <a:rPr lang="de" sz="19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bepaalde layoutcomponenten van het document te </a:t>
            </a:r>
            <a:r>
              <a:rPr lang="de" sz="1900" b="1">
                <a:solidFill>
                  <a:srgbClr val="434343"/>
                </a:solidFill>
                <a:latin typeface="Inter"/>
                <a:ea typeface="Inter"/>
                <a:cs typeface="Inter"/>
                <a:sym typeface="Inter"/>
              </a:rPr>
              <a:t>herkennen en te markeren.</a:t>
            </a:r>
            <a:endParaRPr sz="2000" b="1">
              <a:solidFill>
                <a:srgbClr val="434343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800" name="Google Shape;800;p7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40125" y="1798097"/>
            <a:ext cx="4026000" cy="2131500"/>
          </a:xfrm>
          <a:prstGeom prst="roundRect">
            <a:avLst>
              <a:gd name="adj" fmla="val 5474"/>
            </a:avLst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" name="Google Shape;805;p80"/>
          <p:cNvSpPr txBox="1"/>
          <p:nvPr/>
        </p:nvSpPr>
        <p:spPr>
          <a:xfrm>
            <a:off x="490200" y="258900"/>
            <a:ext cx="80616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3300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Tabel Modellen</a:t>
            </a:r>
            <a:endParaRPr sz="3300">
              <a:solidFill>
                <a:srgbClr val="434343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806" name="Google Shape;806;p80"/>
          <p:cNvSpPr txBox="1"/>
          <p:nvPr/>
        </p:nvSpPr>
        <p:spPr>
          <a:xfrm>
            <a:off x="488400" y="3838700"/>
            <a:ext cx="8167200" cy="8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" sz="21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“Table models” </a:t>
            </a:r>
            <a:r>
              <a:rPr lang="de" sz="2100" b="1">
                <a:solidFill>
                  <a:srgbClr val="434343"/>
                </a:solidFill>
                <a:latin typeface="Inter"/>
                <a:ea typeface="Inter"/>
                <a:cs typeface="Inter"/>
                <a:sym typeface="Inter"/>
              </a:rPr>
              <a:t>herkennen automatisch de rijen en kolommen </a:t>
            </a:r>
            <a:r>
              <a:rPr lang="de" sz="21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en verbeteren zo de extractie en analyse van tabelgegevens.</a:t>
            </a:r>
            <a:endParaRPr sz="16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pic>
        <p:nvPicPr>
          <p:cNvPr id="807" name="Google Shape;807;p8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77651" y="1289075"/>
            <a:ext cx="4113900" cy="2201700"/>
          </a:xfrm>
          <a:prstGeom prst="roundRect">
            <a:avLst>
              <a:gd name="adj" fmla="val 4394"/>
            </a:avLst>
          </a:prstGeom>
          <a:noFill/>
          <a:ln>
            <a:noFill/>
          </a:ln>
        </p:spPr>
      </p:pic>
      <p:pic>
        <p:nvPicPr>
          <p:cNvPr id="808" name="Google Shape;808;p8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9500" y="1289075"/>
            <a:ext cx="4037400" cy="2201700"/>
          </a:xfrm>
          <a:prstGeom prst="roundRect">
            <a:avLst>
              <a:gd name="adj" fmla="val 4833"/>
            </a:avLst>
          </a:prstGeom>
          <a:noFill/>
          <a:ln>
            <a:noFill/>
          </a:ln>
        </p:spPr>
      </p:pic>
      <p:sp>
        <p:nvSpPr>
          <p:cNvPr id="809" name="Google Shape;809;p80"/>
          <p:cNvSpPr/>
          <p:nvPr/>
        </p:nvSpPr>
        <p:spPr>
          <a:xfrm>
            <a:off x="4285250" y="2301475"/>
            <a:ext cx="354000" cy="177000"/>
          </a:xfrm>
          <a:prstGeom prst="homePlate">
            <a:avLst>
              <a:gd name="adj" fmla="val 50000"/>
            </a:avLst>
          </a:prstGeom>
          <a:solidFill>
            <a:srgbClr val="193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oto Sans Light"/>
              <a:ea typeface="Noto Sans Light"/>
              <a:cs typeface="Noto Sans Light"/>
              <a:sym typeface="Noto Sans Light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3060"/>
        </a:solidFill>
        <a:effectLst/>
      </p:bgPr>
    </p:bg>
    <p:spTree>
      <p:nvGrpSpPr>
        <p:cNvPr id="1" name="Shape 8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81"/>
          <p:cNvSpPr/>
          <p:nvPr/>
        </p:nvSpPr>
        <p:spPr>
          <a:xfrm>
            <a:off x="2194350" y="792300"/>
            <a:ext cx="4755300" cy="2465700"/>
          </a:xfrm>
          <a:prstGeom prst="roundRect">
            <a:avLst>
              <a:gd name="adj" fmla="val 3953"/>
            </a:avLst>
          </a:prstGeom>
          <a:solidFill>
            <a:srgbClr val="F1E8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15" name="Google Shape;815;p8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07025" y="4498949"/>
            <a:ext cx="1329951" cy="271550"/>
          </a:xfrm>
          <a:prstGeom prst="rect">
            <a:avLst/>
          </a:prstGeom>
          <a:noFill/>
          <a:ln>
            <a:noFill/>
          </a:ln>
        </p:spPr>
      </p:pic>
      <p:sp>
        <p:nvSpPr>
          <p:cNvPr id="816" name="Google Shape;816;p81"/>
          <p:cNvSpPr txBox="1"/>
          <p:nvPr/>
        </p:nvSpPr>
        <p:spPr>
          <a:xfrm>
            <a:off x="906900" y="3385875"/>
            <a:ext cx="73302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26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Preview (in Beta)</a:t>
            </a:r>
            <a:endParaRPr sz="2600">
              <a:solidFill>
                <a:schemeClr val="lt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grpSp>
        <p:nvGrpSpPr>
          <p:cNvPr id="817" name="Google Shape;817;p81"/>
          <p:cNvGrpSpPr/>
          <p:nvPr/>
        </p:nvGrpSpPr>
        <p:grpSpPr>
          <a:xfrm>
            <a:off x="3454624" y="1030125"/>
            <a:ext cx="2234775" cy="1990050"/>
            <a:chOff x="3454612" y="1030125"/>
            <a:chExt cx="2234775" cy="1990050"/>
          </a:xfrm>
        </p:grpSpPr>
        <p:pic>
          <p:nvPicPr>
            <p:cNvPr id="818" name="Google Shape;818;p81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3799838" y="1030125"/>
              <a:ext cx="1889549" cy="188954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19" name="Google Shape;819;p81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3454612" y="2122825"/>
              <a:ext cx="898175" cy="8973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4" name="Google Shape;824;p82"/>
          <p:cNvPicPr preferRelativeResize="0"/>
          <p:nvPr/>
        </p:nvPicPr>
        <p:blipFill rotWithShape="1">
          <a:blip r:embed="rId3">
            <a:alphaModFix/>
          </a:blip>
          <a:srcRect t="4652" r="38222"/>
          <a:stretch/>
        </p:blipFill>
        <p:spPr>
          <a:xfrm rot="-230615">
            <a:off x="510098" y="554049"/>
            <a:ext cx="3486342" cy="4035383"/>
          </a:xfrm>
          <a:prstGeom prst="roundRect">
            <a:avLst>
              <a:gd name="adj" fmla="val 3578"/>
            </a:avLst>
          </a:prstGeom>
          <a:noFill/>
          <a:ln>
            <a:noFill/>
          </a:ln>
        </p:spPr>
      </p:pic>
      <p:pic>
        <p:nvPicPr>
          <p:cNvPr id="825" name="Google Shape;825;p82"/>
          <p:cNvPicPr preferRelativeResize="0"/>
          <p:nvPr/>
        </p:nvPicPr>
        <p:blipFill rotWithShape="1">
          <a:blip r:embed="rId4">
            <a:alphaModFix/>
          </a:blip>
          <a:srcRect l="14544"/>
          <a:stretch/>
        </p:blipFill>
        <p:spPr>
          <a:xfrm>
            <a:off x="3508901" y="1188900"/>
            <a:ext cx="4989900" cy="2765700"/>
          </a:xfrm>
          <a:prstGeom prst="roundRect">
            <a:avLst>
              <a:gd name="adj" fmla="val 3871"/>
            </a:avLst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Google Shape;830;p83"/>
          <p:cNvSpPr txBox="1"/>
          <p:nvPr/>
        </p:nvSpPr>
        <p:spPr>
          <a:xfrm>
            <a:off x="490200" y="258900"/>
            <a:ext cx="80616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3600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Nieuw herkenningsproces</a:t>
            </a:r>
            <a:endParaRPr sz="3600">
              <a:solidFill>
                <a:srgbClr val="434343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831" name="Google Shape;831;p8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3950" y="1287600"/>
            <a:ext cx="6096000" cy="3551100"/>
          </a:xfrm>
          <a:prstGeom prst="roundRect">
            <a:avLst>
              <a:gd name="adj" fmla="val 3971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6" name="Google Shape;836;p84"/>
          <p:cNvSpPr txBox="1"/>
          <p:nvPr/>
        </p:nvSpPr>
        <p:spPr>
          <a:xfrm>
            <a:off x="490200" y="258900"/>
            <a:ext cx="80616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3600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Nieuw herkenningsproces</a:t>
            </a:r>
            <a:endParaRPr sz="3600">
              <a:solidFill>
                <a:srgbClr val="434343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837" name="Google Shape;837;p8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3950" y="1287600"/>
            <a:ext cx="6096000" cy="3551100"/>
          </a:xfrm>
          <a:prstGeom prst="roundRect">
            <a:avLst>
              <a:gd name="adj" fmla="val 3786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2"/>
          <p:cNvSpPr txBox="1"/>
          <p:nvPr/>
        </p:nvSpPr>
        <p:spPr>
          <a:xfrm>
            <a:off x="490200" y="258900"/>
            <a:ext cx="80616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3466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De </a:t>
            </a:r>
            <a:r>
              <a:rPr lang="de" sz="3466" b="1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Standaard</a:t>
            </a:r>
            <a:r>
              <a:rPr lang="de" sz="3466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 Workflow</a:t>
            </a:r>
            <a:endParaRPr sz="3600">
              <a:solidFill>
                <a:srgbClr val="434343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grpSp>
        <p:nvGrpSpPr>
          <p:cNvPr id="133" name="Google Shape;133;p22"/>
          <p:cNvGrpSpPr/>
          <p:nvPr/>
        </p:nvGrpSpPr>
        <p:grpSpPr>
          <a:xfrm>
            <a:off x="178000" y="2120944"/>
            <a:ext cx="1788000" cy="1408756"/>
            <a:chOff x="178000" y="2120944"/>
            <a:chExt cx="1788000" cy="1408756"/>
          </a:xfrm>
        </p:grpSpPr>
        <p:pic>
          <p:nvPicPr>
            <p:cNvPr id="134" name="Google Shape;134;p22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620800" y="2120944"/>
              <a:ext cx="902425" cy="9015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5" name="Google Shape;135;p22"/>
            <p:cNvSpPr txBox="1"/>
            <p:nvPr/>
          </p:nvSpPr>
          <p:spPr>
            <a:xfrm>
              <a:off x="178000" y="3144800"/>
              <a:ext cx="1788000" cy="38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" sz="1300">
                  <a:latin typeface="Inter Light"/>
                  <a:ea typeface="Inter Light"/>
                  <a:cs typeface="Inter Light"/>
                  <a:sym typeface="Inter Light"/>
                </a:rPr>
                <a:t>Upload</a:t>
              </a:r>
              <a:endParaRPr sz="1300">
                <a:latin typeface="Inter Light"/>
                <a:ea typeface="Inter Light"/>
                <a:cs typeface="Inter Light"/>
                <a:sym typeface="Inter Light"/>
              </a:endParaRPr>
            </a:p>
          </p:txBody>
        </p:sp>
      </p:grpSp>
      <p:grpSp>
        <p:nvGrpSpPr>
          <p:cNvPr id="136" name="Google Shape;136;p22"/>
          <p:cNvGrpSpPr/>
          <p:nvPr/>
        </p:nvGrpSpPr>
        <p:grpSpPr>
          <a:xfrm>
            <a:off x="2532888" y="2120529"/>
            <a:ext cx="1788000" cy="1409171"/>
            <a:chOff x="2532888" y="2120529"/>
            <a:chExt cx="1788000" cy="1409171"/>
          </a:xfrm>
        </p:grpSpPr>
        <p:pic>
          <p:nvPicPr>
            <p:cNvPr id="137" name="Google Shape;137;p22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2975665" y="2120529"/>
              <a:ext cx="902426" cy="90240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8" name="Google Shape;138;p22"/>
            <p:cNvSpPr txBox="1"/>
            <p:nvPr/>
          </p:nvSpPr>
          <p:spPr>
            <a:xfrm>
              <a:off x="2532888" y="3144800"/>
              <a:ext cx="1788000" cy="38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" sz="1300">
                  <a:latin typeface="Inter Light"/>
                  <a:ea typeface="Inter Light"/>
                  <a:cs typeface="Inter Light"/>
                  <a:sym typeface="Inter Light"/>
                </a:rPr>
                <a:t>Herkenning</a:t>
              </a:r>
              <a:endParaRPr sz="1300">
                <a:latin typeface="Inter Light"/>
                <a:ea typeface="Inter Light"/>
                <a:cs typeface="Inter Light"/>
                <a:sym typeface="Inter Light"/>
              </a:endParaRPr>
            </a:p>
          </p:txBody>
        </p:sp>
      </p:grpSp>
      <p:grpSp>
        <p:nvGrpSpPr>
          <p:cNvPr id="139" name="Google Shape;139;p22"/>
          <p:cNvGrpSpPr/>
          <p:nvPr/>
        </p:nvGrpSpPr>
        <p:grpSpPr>
          <a:xfrm>
            <a:off x="4887788" y="2120934"/>
            <a:ext cx="1788000" cy="1408766"/>
            <a:chOff x="4887788" y="2120934"/>
            <a:chExt cx="1788000" cy="1408766"/>
          </a:xfrm>
        </p:grpSpPr>
        <p:pic>
          <p:nvPicPr>
            <p:cNvPr id="140" name="Google Shape;140;p22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5330530" y="2120934"/>
              <a:ext cx="902425" cy="90159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1" name="Google Shape;141;p22"/>
            <p:cNvSpPr txBox="1"/>
            <p:nvPr/>
          </p:nvSpPr>
          <p:spPr>
            <a:xfrm>
              <a:off x="4887788" y="3144800"/>
              <a:ext cx="1788000" cy="38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" sz="1300">
                  <a:solidFill>
                    <a:schemeClr val="dk1"/>
                  </a:solidFill>
                  <a:latin typeface="Inter Light"/>
                  <a:ea typeface="Inter Light"/>
                  <a:cs typeface="Inter Light"/>
                  <a:sym typeface="Inter Light"/>
                </a:rPr>
                <a:t>Bewerken &amp; zoeken</a:t>
              </a:r>
              <a:endParaRPr sz="1300">
                <a:latin typeface="Inter Light"/>
                <a:ea typeface="Inter Light"/>
                <a:cs typeface="Inter Light"/>
                <a:sym typeface="Inter Light"/>
              </a:endParaRPr>
            </a:p>
          </p:txBody>
        </p:sp>
      </p:grpSp>
      <p:grpSp>
        <p:nvGrpSpPr>
          <p:cNvPr id="142" name="Google Shape;142;p22"/>
          <p:cNvGrpSpPr/>
          <p:nvPr/>
        </p:nvGrpSpPr>
        <p:grpSpPr>
          <a:xfrm>
            <a:off x="7242688" y="2120518"/>
            <a:ext cx="1788000" cy="1409182"/>
            <a:chOff x="7242688" y="2120518"/>
            <a:chExt cx="1788000" cy="1409182"/>
          </a:xfrm>
        </p:grpSpPr>
        <p:pic>
          <p:nvPicPr>
            <p:cNvPr id="143" name="Google Shape;143;p22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7685394" y="2120518"/>
              <a:ext cx="902426" cy="90242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4" name="Google Shape;144;p22"/>
            <p:cNvSpPr txBox="1"/>
            <p:nvPr/>
          </p:nvSpPr>
          <p:spPr>
            <a:xfrm>
              <a:off x="7242688" y="3144800"/>
              <a:ext cx="1788000" cy="38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" sz="1300">
                  <a:latin typeface="Inter Light"/>
                  <a:ea typeface="Inter Light"/>
                  <a:cs typeface="Inter Light"/>
                  <a:sym typeface="Inter Light"/>
                </a:rPr>
                <a:t>Export &amp; Delen</a:t>
              </a:r>
              <a:endParaRPr sz="1300">
                <a:latin typeface="Inter Light"/>
                <a:ea typeface="Inter Light"/>
                <a:cs typeface="Inter Light"/>
                <a:sym typeface="Inter Light"/>
              </a:endParaRPr>
            </a:p>
          </p:txBody>
        </p:sp>
      </p:grpSp>
      <p:sp>
        <p:nvSpPr>
          <p:cNvPr id="145" name="Google Shape;145;p22"/>
          <p:cNvSpPr/>
          <p:nvPr/>
        </p:nvSpPr>
        <p:spPr>
          <a:xfrm>
            <a:off x="2163943" y="2363258"/>
            <a:ext cx="171000" cy="464100"/>
          </a:xfrm>
          <a:prstGeom prst="chevron">
            <a:avLst>
              <a:gd name="adj" fmla="val 50000"/>
            </a:avLst>
          </a:prstGeom>
          <a:solidFill>
            <a:srgbClr val="193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146" name="Google Shape;146;p22"/>
          <p:cNvSpPr/>
          <p:nvPr/>
        </p:nvSpPr>
        <p:spPr>
          <a:xfrm>
            <a:off x="4518806" y="2363258"/>
            <a:ext cx="171000" cy="464100"/>
          </a:xfrm>
          <a:prstGeom prst="chevron">
            <a:avLst>
              <a:gd name="adj" fmla="val 50000"/>
            </a:avLst>
          </a:prstGeom>
          <a:solidFill>
            <a:srgbClr val="193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147" name="Google Shape;147;p22"/>
          <p:cNvSpPr/>
          <p:nvPr/>
        </p:nvSpPr>
        <p:spPr>
          <a:xfrm>
            <a:off x="6873681" y="2363258"/>
            <a:ext cx="171000" cy="464100"/>
          </a:xfrm>
          <a:prstGeom prst="chevron">
            <a:avLst>
              <a:gd name="adj" fmla="val 50000"/>
            </a:avLst>
          </a:prstGeom>
          <a:solidFill>
            <a:srgbClr val="193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2" name="Google Shape;842;p85"/>
          <p:cNvSpPr txBox="1"/>
          <p:nvPr/>
        </p:nvSpPr>
        <p:spPr>
          <a:xfrm>
            <a:off x="490200" y="258900"/>
            <a:ext cx="80616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3600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Waarom deze verbeteringen?</a:t>
            </a:r>
            <a:endParaRPr sz="3600">
              <a:solidFill>
                <a:srgbClr val="434343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843" name="Google Shape;843;p85"/>
          <p:cNvPicPr preferRelativeResize="0"/>
          <p:nvPr/>
        </p:nvPicPr>
        <p:blipFill rotWithShape="1">
          <a:blip r:embed="rId3">
            <a:alphaModFix/>
          </a:blip>
          <a:srcRect l="60243"/>
          <a:stretch/>
        </p:blipFill>
        <p:spPr>
          <a:xfrm>
            <a:off x="5996100" y="1160650"/>
            <a:ext cx="2555700" cy="3616200"/>
          </a:xfrm>
          <a:prstGeom prst="roundRect">
            <a:avLst>
              <a:gd name="adj" fmla="val 5748"/>
            </a:avLst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844" name="Google Shape;844;p85"/>
          <p:cNvSpPr txBox="1"/>
          <p:nvPr/>
        </p:nvSpPr>
        <p:spPr>
          <a:xfrm>
            <a:off x="599400" y="1675725"/>
            <a:ext cx="4693200" cy="239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 Light"/>
              <a:buChar char="●"/>
            </a:pPr>
            <a:r>
              <a:rPr lang="de" sz="1800" b="1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Overzichtelijke instellingen </a:t>
            </a:r>
            <a:r>
              <a:rPr lang="de" sz="1800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rPr>
              <a:t>met meer focus.</a:t>
            </a:r>
            <a:endParaRPr sz="1800">
              <a:solidFill>
                <a:schemeClr val="dk2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4572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Inter Light"/>
              <a:buChar char="●"/>
            </a:pPr>
            <a:r>
              <a:rPr lang="de" sz="1800" b="1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Geoptimaliseerd </a:t>
            </a:r>
            <a:r>
              <a:rPr lang="de" sz="1800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rPr>
              <a:t>voor uw workflows.</a:t>
            </a:r>
            <a:endParaRPr sz="1800">
              <a:solidFill>
                <a:schemeClr val="dk2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4572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chemeClr val="dk2"/>
              </a:buClr>
              <a:buSzPts val="1800"/>
              <a:buFont typeface="Inter Light"/>
              <a:buChar char="●"/>
            </a:pPr>
            <a:r>
              <a:rPr lang="de" sz="1800" b="1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Sneller starten,</a:t>
            </a:r>
            <a:r>
              <a:rPr lang="de" sz="1800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rPr>
              <a:t> minder stappen en een sneller herkenningsproces.</a:t>
            </a:r>
            <a:endParaRPr sz="1800">
              <a:solidFill>
                <a:schemeClr val="dk2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sp>
        <p:nvSpPr>
          <p:cNvPr id="845" name="Google Shape;845;p85"/>
          <p:cNvSpPr txBox="1"/>
          <p:nvPr/>
        </p:nvSpPr>
        <p:spPr>
          <a:xfrm>
            <a:off x="730400" y="4237700"/>
            <a:ext cx="4117500" cy="33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800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rPr>
              <a:t>Probeer nu in </a:t>
            </a:r>
            <a:r>
              <a:rPr lang="de" sz="1800" u="sng">
                <a:solidFill>
                  <a:schemeClr val="hlink"/>
                </a:solidFill>
                <a:latin typeface="Inter Light"/>
                <a:ea typeface="Inter Light"/>
                <a:cs typeface="Inter Light"/>
                <a:sym typeface="Inter Light"/>
                <a:hlinkClick r:id="rId4"/>
              </a:rPr>
              <a:t>beta.transkribus.eu</a:t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3060"/>
        </a:solidFill>
        <a:effectLst/>
      </p:bgPr>
    </p:bg>
    <p:spTree>
      <p:nvGrpSpPr>
        <p:cNvPr id="1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0" name="Google Shape;850;p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17600" y="820103"/>
            <a:ext cx="3908800" cy="798075"/>
          </a:xfrm>
          <a:prstGeom prst="rect">
            <a:avLst/>
          </a:prstGeom>
          <a:noFill/>
          <a:ln>
            <a:noFill/>
          </a:ln>
        </p:spPr>
      </p:pic>
      <p:sp>
        <p:nvSpPr>
          <p:cNvPr id="851" name="Google Shape;851;p86"/>
          <p:cNvSpPr txBox="1"/>
          <p:nvPr/>
        </p:nvSpPr>
        <p:spPr>
          <a:xfrm>
            <a:off x="1939200" y="2088475"/>
            <a:ext cx="52656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2600" dirty="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Workshop Wrap Up</a:t>
            </a:r>
            <a:endParaRPr sz="2600" dirty="0">
              <a:solidFill>
                <a:schemeClr val="lt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852" name="Google Shape;852;p86"/>
          <p:cNvPicPr preferRelativeResize="0"/>
          <p:nvPr/>
        </p:nvPicPr>
        <p:blipFill rotWithShape="1">
          <a:blip r:embed="rId4">
            <a:alphaModFix/>
          </a:blip>
          <a:srcRect b="49879"/>
          <a:stretch/>
        </p:blipFill>
        <p:spPr>
          <a:xfrm>
            <a:off x="0" y="3603025"/>
            <a:ext cx="9143998" cy="1540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7" name="Google Shape;857;p87"/>
          <p:cNvSpPr txBox="1">
            <a:spLocks noGrp="1"/>
          </p:cNvSpPr>
          <p:nvPr>
            <p:ph type="title"/>
          </p:nvPr>
        </p:nvSpPr>
        <p:spPr>
          <a:xfrm>
            <a:off x="490250" y="2057400"/>
            <a:ext cx="4725300" cy="102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de" sz="3770" b="1">
                <a:solidFill>
                  <a:srgbClr val="193060"/>
                </a:solidFill>
                <a:latin typeface="Lobster Two"/>
                <a:ea typeface="Lobster Two"/>
                <a:cs typeface="Lobster Two"/>
                <a:sym typeface="Lobster Two"/>
              </a:rPr>
              <a:t>Transkribus</a:t>
            </a:r>
            <a:r>
              <a:rPr lang="de" sz="3770"/>
              <a:t> </a:t>
            </a:r>
            <a:endParaRPr sz="377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de" sz="3170"/>
              <a:t>je bondgenoot met AI</a:t>
            </a:r>
            <a:endParaRPr sz="3170"/>
          </a:p>
        </p:txBody>
      </p:sp>
      <p:pic>
        <p:nvPicPr>
          <p:cNvPr id="858" name="Google Shape;858;p8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28650" y="1499888"/>
            <a:ext cx="3815349" cy="21437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3" name="Google Shape;863;p88"/>
          <p:cNvSpPr txBox="1"/>
          <p:nvPr/>
        </p:nvSpPr>
        <p:spPr>
          <a:xfrm>
            <a:off x="490250" y="451775"/>
            <a:ext cx="80616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4300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Wie zit er achter </a:t>
            </a:r>
            <a:r>
              <a:rPr lang="de" sz="4300" b="1">
                <a:solidFill>
                  <a:srgbClr val="193060"/>
                </a:solidFill>
                <a:latin typeface="Lobster Two"/>
                <a:ea typeface="Lobster Two"/>
                <a:cs typeface="Lobster Two"/>
                <a:sym typeface="Lobster Two"/>
              </a:rPr>
              <a:t>Transkribus</a:t>
            </a:r>
            <a:r>
              <a:rPr lang="de" sz="4300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?</a:t>
            </a:r>
            <a:endParaRPr sz="4300">
              <a:solidFill>
                <a:srgbClr val="434343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864" name="Google Shape;864;p88"/>
          <p:cNvSpPr txBox="1"/>
          <p:nvPr/>
        </p:nvSpPr>
        <p:spPr>
          <a:xfrm>
            <a:off x="6886050" y="3367338"/>
            <a:ext cx="20406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2100" b="1">
                <a:latin typeface="Playfair Display"/>
                <a:ea typeface="Playfair Display"/>
                <a:cs typeface="Playfair Display"/>
                <a:sym typeface="Playfair Display"/>
              </a:rPr>
              <a:t>240+ leden</a:t>
            </a:r>
            <a:endParaRPr sz="2100" b="1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865" name="Google Shape;865;p8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17116" y="2328288"/>
            <a:ext cx="1378474" cy="775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66" name="Google Shape;866;p8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0250" y="1401625"/>
            <a:ext cx="5972098" cy="3359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1" name="Google Shape;871;p89"/>
          <p:cNvSpPr txBox="1"/>
          <p:nvPr/>
        </p:nvSpPr>
        <p:spPr>
          <a:xfrm>
            <a:off x="250300" y="2780675"/>
            <a:ext cx="2949900" cy="7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2100" b="1">
                <a:latin typeface="Playfair Display"/>
                <a:ea typeface="Playfair Display"/>
                <a:cs typeface="Playfair Display"/>
                <a:sym typeface="Playfair Display"/>
              </a:rPr>
              <a:t>Onze gebruikers- gemeenschap</a:t>
            </a:r>
            <a:endParaRPr sz="3800" b="1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872" name="Google Shape;872;p89"/>
          <p:cNvPicPr preferRelativeResize="0"/>
          <p:nvPr/>
        </p:nvPicPr>
        <p:blipFill rotWithShape="1">
          <a:blip r:embed="rId3">
            <a:alphaModFix/>
          </a:blip>
          <a:srcRect l="11072" r="11064"/>
          <a:stretch/>
        </p:blipFill>
        <p:spPr>
          <a:xfrm>
            <a:off x="3245100" y="1619625"/>
            <a:ext cx="5727900" cy="3222000"/>
          </a:xfrm>
          <a:prstGeom prst="roundRect">
            <a:avLst>
              <a:gd name="adj" fmla="val 6296"/>
            </a:avLst>
          </a:prstGeom>
          <a:noFill/>
          <a:ln w="9525" cap="flat" cmpd="sng">
            <a:solidFill>
              <a:srgbClr val="746D5A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873" name="Google Shape;873;p89"/>
          <p:cNvSpPr txBox="1"/>
          <p:nvPr/>
        </p:nvSpPr>
        <p:spPr>
          <a:xfrm>
            <a:off x="490250" y="451775"/>
            <a:ext cx="80616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4300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Wie zit er achter </a:t>
            </a:r>
            <a:r>
              <a:rPr lang="de" sz="4300" b="1">
                <a:solidFill>
                  <a:srgbClr val="193060"/>
                </a:solidFill>
                <a:latin typeface="Lobster Two"/>
                <a:ea typeface="Lobster Two"/>
                <a:cs typeface="Lobster Two"/>
                <a:sym typeface="Lobster Two"/>
              </a:rPr>
              <a:t>Transkribus</a:t>
            </a:r>
            <a:r>
              <a:rPr lang="de" sz="4300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?</a:t>
            </a:r>
            <a:endParaRPr sz="4300">
              <a:solidFill>
                <a:srgbClr val="434343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8" name="Google Shape;878;p90"/>
          <p:cNvSpPr txBox="1">
            <a:spLocks noGrp="1"/>
          </p:cNvSpPr>
          <p:nvPr>
            <p:ph type="title"/>
          </p:nvPr>
        </p:nvSpPr>
        <p:spPr>
          <a:xfrm>
            <a:off x="490200" y="258900"/>
            <a:ext cx="8061600" cy="102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4300"/>
              <a:t>Voor wie is </a:t>
            </a:r>
            <a:r>
              <a:rPr lang="de" sz="4300" b="1">
                <a:solidFill>
                  <a:srgbClr val="193060"/>
                </a:solidFill>
                <a:latin typeface="Lobster Two"/>
                <a:ea typeface="Lobster Two"/>
                <a:cs typeface="Lobster Two"/>
                <a:sym typeface="Lobster Two"/>
              </a:rPr>
              <a:t>Transkribus</a:t>
            </a:r>
            <a:r>
              <a:rPr lang="de" sz="4300"/>
              <a:t>?</a:t>
            </a:r>
            <a:endParaRPr sz="3300">
              <a:solidFill>
                <a:srgbClr val="434343"/>
              </a:solidFill>
            </a:endParaRPr>
          </a:p>
        </p:txBody>
      </p:sp>
      <p:sp>
        <p:nvSpPr>
          <p:cNvPr id="879" name="Google Shape;879;p90"/>
          <p:cNvSpPr txBox="1"/>
          <p:nvPr/>
        </p:nvSpPr>
        <p:spPr>
          <a:xfrm>
            <a:off x="763650" y="1316925"/>
            <a:ext cx="3770100" cy="4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" sz="2200" b="1">
                <a:solidFill>
                  <a:srgbClr val="4C4C4C"/>
                </a:solidFill>
                <a:latin typeface="Lobster Two"/>
                <a:ea typeface="Lobster Two"/>
                <a:cs typeface="Lobster Two"/>
                <a:sym typeface="Lobster Two"/>
              </a:rPr>
              <a:t>Transkribus</a:t>
            </a:r>
            <a:r>
              <a:rPr lang="de" sz="2200">
                <a:solidFill>
                  <a:srgbClr val="4C4C4C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 Plannen:</a:t>
            </a:r>
            <a:endParaRPr sz="2200" b="1">
              <a:solidFill>
                <a:srgbClr val="4C4C4C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solidFill>
                <a:schemeClr val="dk2"/>
              </a:solidFill>
            </a:endParaRPr>
          </a:p>
        </p:txBody>
      </p:sp>
      <p:pic>
        <p:nvPicPr>
          <p:cNvPr id="880" name="Google Shape;880;p90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l="655" t="8464" b="22545"/>
          <a:stretch/>
        </p:blipFill>
        <p:spPr>
          <a:xfrm>
            <a:off x="551700" y="1967725"/>
            <a:ext cx="7938600" cy="2604300"/>
          </a:xfrm>
          <a:prstGeom prst="roundRect">
            <a:avLst>
              <a:gd name="adj" fmla="val 3122"/>
            </a:avLst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881" name="Google Shape;881;p9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06350" y="4287650"/>
            <a:ext cx="2016125" cy="951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6" name="Google Shape;886;p91"/>
          <p:cNvSpPr txBox="1">
            <a:spLocks noGrp="1"/>
          </p:cNvSpPr>
          <p:nvPr>
            <p:ph type="body" idx="1"/>
          </p:nvPr>
        </p:nvSpPr>
        <p:spPr>
          <a:xfrm>
            <a:off x="311700" y="1401325"/>
            <a:ext cx="4836900" cy="291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600">
                <a:latin typeface="Inter Light"/>
                <a:ea typeface="Inter Light"/>
                <a:cs typeface="Inter Light"/>
                <a:sym typeface="Inter Light"/>
              </a:rPr>
              <a:t>Universiteiten en onderzoeksinstellingen over de hele wereld gebruiken Transkribus.</a:t>
            </a:r>
            <a:endParaRPr sz="1600">
              <a:latin typeface="Inter Light"/>
              <a:ea typeface="Inter Light"/>
              <a:cs typeface="Inter Light"/>
              <a:sym typeface="Inter Light"/>
            </a:endParaRPr>
          </a:p>
          <a:p>
            <a:pPr marL="457200" lvl="0" indent="-330200" algn="l" rtl="0">
              <a:spcBef>
                <a:spcPts val="1000"/>
              </a:spcBef>
              <a:spcAft>
                <a:spcPts val="0"/>
              </a:spcAft>
              <a:buSzPts val="1600"/>
              <a:buFont typeface="Inter Light"/>
              <a:buChar char="●"/>
            </a:pPr>
            <a:r>
              <a:rPr lang="de" sz="1600">
                <a:latin typeface="Inter Light"/>
                <a:ea typeface="Inter Light"/>
                <a:cs typeface="Inter Light"/>
                <a:sym typeface="Inter Light"/>
              </a:rPr>
              <a:t>Herontdekking van een </a:t>
            </a:r>
            <a:r>
              <a:rPr lang="de" sz="1600" u="sng">
                <a:solidFill>
                  <a:schemeClr val="hlink"/>
                </a:solidFill>
                <a:latin typeface="Inter Light"/>
                <a:ea typeface="Inter Light"/>
                <a:cs typeface="Inter Light"/>
                <a:sym typeface="Inter Light"/>
                <a:hlinkClick r:id="rId3"/>
              </a:rPr>
              <a:t>verloren toneelstuk van Lope de Vega.</a:t>
            </a:r>
            <a:endParaRPr sz="1600">
              <a:latin typeface="Inter Light"/>
              <a:ea typeface="Inter Light"/>
              <a:cs typeface="Inter Light"/>
              <a:sym typeface="Inter Light"/>
            </a:endParaRPr>
          </a:p>
          <a:p>
            <a:pPr marL="457200" lvl="0" indent="-330200" algn="l" rtl="0">
              <a:spcBef>
                <a:spcPts val="1000"/>
              </a:spcBef>
              <a:spcAft>
                <a:spcPts val="0"/>
              </a:spcAft>
              <a:buSzPts val="1600"/>
              <a:buFont typeface="Inter Light"/>
              <a:buChar char="●"/>
            </a:pPr>
            <a:r>
              <a:rPr lang="de" sz="1600">
                <a:latin typeface="Inter Light"/>
                <a:ea typeface="Inter Light"/>
                <a:cs typeface="Inter Light"/>
                <a:sym typeface="Inter Light"/>
              </a:rPr>
              <a:t>Herkenning van </a:t>
            </a:r>
            <a:r>
              <a:rPr lang="de" sz="1600" u="sng">
                <a:solidFill>
                  <a:schemeClr val="hlink"/>
                </a:solidFill>
                <a:latin typeface="Inter Light"/>
                <a:ea typeface="Inter Light"/>
                <a:cs typeface="Inter Light"/>
                <a:sym typeface="Inter Light"/>
                <a:hlinkClick r:id="rId4"/>
              </a:rPr>
              <a:t>de vervalste dagboeken van Adolf Hitler's</a:t>
            </a:r>
            <a:r>
              <a:rPr lang="de" sz="1600">
                <a:latin typeface="Inter Light"/>
                <a:ea typeface="Inter Light"/>
                <a:cs typeface="Inter Light"/>
                <a:sym typeface="Inter Light"/>
              </a:rPr>
              <a:t>.</a:t>
            </a:r>
            <a:endParaRPr sz="1600">
              <a:latin typeface="Inter Light"/>
              <a:ea typeface="Inter Light"/>
              <a:cs typeface="Inter Light"/>
              <a:sym typeface="Inter Light"/>
            </a:endParaRPr>
          </a:p>
          <a:p>
            <a:pPr marL="457200" lvl="0" indent="-330200" algn="l" rtl="0">
              <a:spcBef>
                <a:spcPts val="1000"/>
              </a:spcBef>
              <a:spcAft>
                <a:spcPts val="1000"/>
              </a:spcAft>
              <a:buSzPts val="1600"/>
              <a:buFont typeface="Inter Light"/>
              <a:buChar char="●"/>
            </a:pPr>
            <a:r>
              <a:rPr lang="de" sz="1600">
                <a:latin typeface="Inter Light"/>
                <a:ea typeface="Inter Light"/>
                <a:cs typeface="Inter Light"/>
                <a:sym typeface="Inter Light"/>
              </a:rPr>
              <a:t>Onderzoek naar het </a:t>
            </a:r>
            <a:r>
              <a:rPr lang="de" sz="1600" u="sng">
                <a:solidFill>
                  <a:schemeClr val="hlink"/>
                </a:solidFill>
                <a:latin typeface="Inter Light"/>
                <a:ea typeface="Inter Light"/>
                <a:cs typeface="Inter Light"/>
                <a:sym typeface="Inter Light"/>
                <a:hlinkClick r:id="rId5"/>
              </a:rPr>
              <a:t>persoonlijke album van Zoila Aurora Cáceres.</a:t>
            </a:r>
            <a:endParaRPr sz="1600">
              <a:latin typeface="Inter Light"/>
              <a:ea typeface="Inter Light"/>
              <a:cs typeface="Inter Light"/>
              <a:sym typeface="Inter Light"/>
            </a:endParaRPr>
          </a:p>
        </p:txBody>
      </p:sp>
      <p:pic>
        <p:nvPicPr>
          <p:cNvPr id="887" name="Google Shape;887;p9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612100" y="1835850"/>
            <a:ext cx="3312150" cy="2208100"/>
          </a:xfrm>
          <a:prstGeom prst="rect">
            <a:avLst/>
          </a:prstGeom>
          <a:noFill/>
          <a:ln>
            <a:noFill/>
          </a:ln>
        </p:spPr>
      </p:pic>
      <p:sp>
        <p:nvSpPr>
          <p:cNvPr id="888" name="Google Shape;888;p91"/>
          <p:cNvSpPr txBox="1">
            <a:spLocks noGrp="1"/>
          </p:cNvSpPr>
          <p:nvPr>
            <p:ph type="title"/>
          </p:nvPr>
        </p:nvSpPr>
        <p:spPr>
          <a:xfrm>
            <a:off x="490200" y="258900"/>
            <a:ext cx="8061600" cy="1028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3300">
                <a:latin typeface="Playfair Display"/>
                <a:ea typeface="Playfair Display"/>
                <a:cs typeface="Playfair Display"/>
                <a:sym typeface="Playfair Display"/>
              </a:rPr>
              <a:t>Onderzoek </a:t>
            </a:r>
            <a:endParaRPr sz="33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889" name="Google Shape;889;p9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-371287">
            <a:off x="5039203" y="353254"/>
            <a:ext cx="1850671" cy="1850668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4" name="Google Shape;894;p92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51696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500">
                <a:latin typeface="Inter Light"/>
                <a:ea typeface="Inter Light"/>
                <a:cs typeface="Inter Light"/>
                <a:sym typeface="Inter Light"/>
              </a:rPr>
              <a:t>Transkribus biedt ondersteuning bij het ontcijferen van oude manuscripten en het doorzoekbaar maken van historische documenten.</a:t>
            </a:r>
            <a:endParaRPr sz="1500">
              <a:latin typeface="Inter Light"/>
              <a:ea typeface="Inter Light"/>
              <a:cs typeface="Inter Light"/>
              <a:sym typeface="Inter Light"/>
            </a:endParaRPr>
          </a:p>
          <a:p>
            <a:pPr marL="457200" lvl="0" indent="-323850" algn="l" rtl="0">
              <a:spcBef>
                <a:spcPts val="1000"/>
              </a:spcBef>
              <a:spcAft>
                <a:spcPts val="0"/>
              </a:spcAft>
              <a:buSzPts val="1500"/>
              <a:buFont typeface="Inter Light"/>
              <a:buChar char="●"/>
            </a:pPr>
            <a:r>
              <a:rPr lang="de" sz="1500">
                <a:latin typeface="Inter Light"/>
                <a:ea typeface="Inter Light"/>
                <a:cs typeface="Inter Light"/>
                <a:sym typeface="Inter Light"/>
              </a:rPr>
              <a:t>Transcriberen van handgeschreven </a:t>
            </a:r>
            <a:r>
              <a:rPr lang="de" sz="1500" u="sng">
                <a:solidFill>
                  <a:schemeClr val="accent5"/>
                </a:solidFill>
                <a:latin typeface="Inter Light"/>
                <a:ea typeface="Inter Light"/>
                <a:cs typeface="Inter Light"/>
                <a:sym typeface="Inter Ligh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brieven</a:t>
            </a:r>
            <a:r>
              <a:rPr lang="de" sz="1500">
                <a:latin typeface="Inter Light"/>
                <a:ea typeface="Inter Light"/>
                <a:cs typeface="Inter Light"/>
                <a:sym typeface="Inter Light"/>
              </a:rPr>
              <a:t> , dagboeken en notities naar digitale tekst. </a:t>
            </a:r>
            <a:endParaRPr sz="1500">
              <a:latin typeface="Inter Light"/>
              <a:ea typeface="Inter Light"/>
              <a:cs typeface="Inter Light"/>
              <a:sym typeface="Inter Light"/>
            </a:endParaRPr>
          </a:p>
          <a:p>
            <a:pPr marL="457200" lvl="0" indent="-323850" algn="l" rtl="0">
              <a:spcBef>
                <a:spcPts val="1000"/>
              </a:spcBef>
              <a:spcAft>
                <a:spcPts val="0"/>
              </a:spcAft>
              <a:buSzPts val="1500"/>
              <a:buFont typeface="Inter Light"/>
              <a:buChar char="●"/>
            </a:pPr>
            <a:r>
              <a:rPr lang="de" sz="1500">
                <a:latin typeface="Inter Light"/>
                <a:ea typeface="Inter Light"/>
                <a:cs typeface="Inter Light"/>
                <a:sym typeface="Inter Light"/>
              </a:rPr>
              <a:t>Nauwkeurig vastleggen van familiedocumenten en bewaren van waardevolle historische documenten.</a:t>
            </a:r>
            <a:endParaRPr sz="1500">
              <a:latin typeface="Inter Light"/>
              <a:ea typeface="Inter Light"/>
              <a:cs typeface="Inter Light"/>
              <a:sym typeface="Inter Light"/>
            </a:endParaRPr>
          </a:p>
          <a:p>
            <a:pPr marL="457200" lvl="0" indent="-323850" algn="l" rtl="0">
              <a:spcBef>
                <a:spcPts val="1000"/>
              </a:spcBef>
              <a:spcAft>
                <a:spcPts val="0"/>
              </a:spcAft>
              <a:buSzPts val="1500"/>
              <a:buFont typeface="Inter Light"/>
              <a:buChar char="●"/>
            </a:pPr>
            <a:r>
              <a:rPr lang="de" sz="1500">
                <a:latin typeface="Inter Light"/>
                <a:ea typeface="Inter Light"/>
                <a:cs typeface="Inter Light"/>
                <a:sym typeface="Inter Light"/>
              </a:rPr>
              <a:t>Transcriptie, onderzoek en indexering van kerkelijke en </a:t>
            </a:r>
            <a:r>
              <a:rPr lang="de" sz="1500" u="sng">
                <a:solidFill>
                  <a:schemeClr val="hlink"/>
                </a:solidFill>
                <a:latin typeface="Inter Light"/>
                <a:ea typeface="Inter Light"/>
                <a:cs typeface="Inter Light"/>
                <a:sym typeface="Inter Light"/>
                <a:hlinkClick r:id="rId4"/>
              </a:rPr>
              <a:t>juridische archieven</a:t>
            </a:r>
            <a:r>
              <a:rPr lang="de" sz="1500">
                <a:latin typeface="Inter Light"/>
                <a:ea typeface="Inter Light"/>
                <a:cs typeface="Inter Light"/>
                <a:sym typeface="Inter Light"/>
              </a:rPr>
              <a:t>.</a:t>
            </a:r>
            <a:endParaRPr sz="1500">
              <a:latin typeface="Inter Light"/>
              <a:ea typeface="Inter Light"/>
              <a:cs typeface="Inter Light"/>
              <a:sym typeface="Inter Light"/>
            </a:endParaRPr>
          </a:p>
          <a:p>
            <a:pPr marL="0" lvl="0" indent="0" algn="l" rtl="0">
              <a:spcBef>
                <a:spcPts val="1000"/>
              </a:spcBef>
              <a:spcAft>
                <a:spcPts val="1000"/>
              </a:spcAft>
              <a:buNone/>
            </a:pPr>
            <a:endParaRPr sz="1500">
              <a:latin typeface="Inter Light"/>
              <a:ea typeface="Inter Light"/>
              <a:cs typeface="Inter Light"/>
              <a:sym typeface="Inter Light"/>
            </a:endParaRPr>
          </a:p>
        </p:txBody>
      </p:sp>
      <p:pic>
        <p:nvPicPr>
          <p:cNvPr id="895" name="Google Shape;895;p9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33615" y="1977299"/>
            <a:ext cx="3308134" cy="2204576"/>
          </a:xfrm>
          <a:prstGeom prst="rect">
            <a:avLst/>
          </a:prstGeom>
          <a:noFill/>
          <a:ln>
            <a:noFill/>
          </a:ln>
        </p:spPr>
      </p:pic>
      <p:sp>
        <p:nvSpPr>
          <p:cNvPr id="896" name="Google Shape;896;p92"/>
          <p:cNvSpPr txBox="1">
            <a:spLocks noGrp="1"/>
          </p:cNvSpPr>
          <p:nvPr>
            <p:ph type="title"/>
          </p:nvPr>
        </p:nvSpPr>
        <p:spPr>
          <a:xfrm>
            <a:off x="490200" y="258900"/>
            <a:ext cx="8061600" cy="1028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3300">
                <a:latin typeface="Playfair Display"/>
                <a:ea typeface="Playfair Display"/>
                <a:cs typeface="Playfair Display"/>
                <a:sym typeface="Playfair Display"/>
              </a:rPr>
              <a:t>Genealogie</a:t>
            </a:r>
            <a:endParaRPr sz="33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897" name="Google Shape;897;p9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266149" y="361199"/>
            <a:ext cx="2115977" cy="2115977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2" name="Google Shape;902;p93"/>
          <p:cNvPicPr preferRelativeResize="0"/>
          <p:nvPr/>
        </p:nvPicPr>
        <p:blipFill rotWithShape="1">
          <a:blip r:embed="rId3">
            <a:alphaModFix/>
          </a:blip>
          <a:srcRect r="8784"/>
          <a:stretch/>
        </p:blipFill>
        <p:spPr>
          <a:xfrm>
            <a:off x="5504550" y="1809750"/>
            <a:ext cx="3388925" cy="2210499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903" name="Google Shape;903;p93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50262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500">
                <a:latin typeface="Inter Light"/>
                <a:ea typeface="Inter Light"/>
                <a:cs typeface="Inter Light"/>
                <a:sym typeface="Inter Light"/>
              </a:rPr>
              <a:t>Dankzij AI en een krachtige infrastructuur kan Transkribus grote hoeveelheden archiefdocumenten verwerken.</a:t>
            </a:r>
            <a:endParaRPr sz="1500">
              <a:latin typeface="Inter Light"/>
              <a:ea typeface="Inter Light"/>
              <a:cs typeface="Inter Light"/>
              <a:sym typeface="Inter Light"/>
            </a:endParaRPr>
          </a:p>
          <a:p>
            <a:pPr marL="457200" lvl="0" indent="-323850" algn="l" rtl="0">
              <a:spcBef>
                <a:spcPts val="1000"/>
              </a:spcBef>
              <a:spcAft>
                <a:spcPts val="0"/>
              </a:spcAft>
              <a:buSzPts val="1500"/>
              <a:buFont typeface="Inter Light"/>
              <a:buChar char="●"/>
            </a:pPr>
            <a:r>
              <a:rPr lang="de" sz="1500" u="sng">
                <a:solidFill>
                  <a:schemeClr val="hlink"/>
                </a:solidFill>
                <a:latin typeface="Inter Light"/>
                <a:ea typeface="Inter Light"/>
                <a:cs typeface="Inter Light"/>
                <a:sym typeface="Inter Light"/>
                <a:hlinkClick r:id="rId4"/>
              </a:rPr>
              <a:t>3 miljoen scans</a:t>
            </a:r>
            <a:r>
              <a:rPr lang="de" sz="1500">
                <a:latin typeface="Inter Light"/>
                <a:ea typeface="Inter Light"/>
                <a:cs typeface="Inter Light"/>
                <a:sym typeface="Inter Light"/>
              </a:rPr>
              <a:t> getranscribeerd bij het Nationaal Archief der Nederlanden</a:t>
            </a:r>
            <a:endParaRPr sz="1500">
              <a:latin typeface="Inter Light"/>
              <a:ea typeface="Inter Light"/>
              <a:cs typeface="Inter Light"/>
              <a:sym typeface="Inter Light"/>
            </a:endParaRPr>
          </a:p>
          <a:p>
            <a:pPr marL="457200" lvl="0" indent="-323850" algn="l" rtl="0">
              <a:spcBef>
                <a:spcPts val="1000"/>
              </a:spcBef>
              <a:spcAft>
                <a:spcPts val="0"/>
              </a:spcAft>
              <a:buSzPts val="1500"/>
              <a:buFont typeface="Inter Light"/>
              <a:buChar char="●"/>
            </a:pPr>
            <a:r>
              <a:rPr lang="de" sz="1500" u="sng">
                <a:solidFill>
                  <a:schemeClr val="hlink"/>
                </a:solidFill>
                <a:latin typeface="Inter Light"/>
                <a:ea typeface="Inter Light"/>
                <a:cs typeface="Inter Light"/>
                <a:sym typeface="Inter Light"/>
                <a:hlinkClick r:id="rId5"/>
              </a:rPr>
              <a:t>50.000 pagina's</a:t>
            </a:r>
            <a:r>
              <a:rPr lang="de" sz="1500">
                <a:latin typeface="Inter Light"/>
                <a:ea typeface="Inter Light"/>
                <a:cs typeface="Inter Light"/>
                <a:sym typeface="Inter Light"/>
              </a:rPr>
              <a:t> getranscribeerd en gepubliceerd door het Staatsarchief Zürich</a:t>
            </a:r>
            <a:endParaRPr sz="1500">
              <a:latin typeface="Inter Light"/>
              <a:ea typeface="Inter Light"/>
              <a:cs typeface="Inter Light"/>
              <a:sym typeface="Inter Light"/>
            </a:endParaRPr>
          </a:p>
          <a:p>
            <a:pPr marL="457200" lvl="0" indent="-323850" algn="l" rtl="0">
              <a:spcBef>
                <a:spcPts val="1000"/>
              </a:spcBef>
              <a:spcAft>
                <a:spcPts val="1000"/>
              </a:spcAft>
              <a:buSzPts val="1500"/>
              <a:buFont typeface="Inter Light"/>
              <a:buChar char="●"/>
            </a:pPr>
            <a:r>
              <a:rPr lang="de" sz="1500" u="sng">
                <a:solidFill>
                  <a:schemeClr val="hlink"/>
                </a:solidFill>
                <a:latin typeface="Inter Light"/>
                <a:ea typeface="Inter Light"/>
                <a:cs typeface="Inter Light"/>
                <a:sym typeface="Inter Light"/>
                <a:hlinkClick r:id="rId6"/>
              </a:rPr>
              <a:t>200 jaar</a:t>
            </a:r>
            <a:r>
              <a:rPr lang="de" sz="1500">
                <a:latin typeface="Inter Light"/>
                <a:ea typeface="Inter Light"/>
                <a:cs typeface="Inter Light"/>
                <a:sym typeface="Inter Light"/>
              </a:rPr>
              <a:t> stadsgeschiedenis van Bautzen toegankelijk gemaakt en gepubliceerd met Transkribus Sites</a:t>
            </a:r>
            <a:endParaRPr sz="1500">
              <a:latin typeface="Inter Light"/>
              <a:ea typeface="Inter Light"/>
              <a:cs typeface="Inter Light"/>
              <a:sym typeface="Inter Light"/>
            </a:endParaRPr>
          </a:p>
        </p:txBody>
      </p:sp>
      <p:sp>
        <p:nvSpPr>
          <p:cNvPr id="904" name="Google Shape;904;p93"/>
          <p:cNvSpPr txBox="1">
            <a:spLocks noGrp="1"/>
          </p:cNvSpPr>
          <p:nvPr>
            <p:ph type="title"/>
          </p:nvPr>
        </p:nvSpPr>
        <p:spPr>
          <a:xfrm>
            <a:off x="490200" y="258900"/>
            <a:ext cx="8061600" cy="1028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3300">
                <a:latin typeface="Playfair Display"/>
                <a:ea typeface="Playfair Display"/>
                <a:cs typeface="Playfair Display"/>
                <a:sym typeface="Playfair Display"/>
              </a:rPr>
              <a:t>Archieven</a:t>
            </a:r>
            <a:endParaRPr sz="330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905" name="Google Shape;905;p9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263175" y="528100"/>
            <a:ext cx="1712249" cy="1712249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0" name="Google Shape;910;p9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  <p:grpSp>
        <p:nvGrpSpPr>
          <p:cNvPr id="911" name="Google Shape;911;p94"/>
          <p:cNvGrpSpPr/>
          <p:nvPr/>
        </p:nvGrpSpPr>
        <p:grpSpPr>
          <a:xfrm>
            <a:off x="2673425" y="899918"/>
            <a:ext cx="5897100" cy="2349264"/>
            <a:chOff x="2747975" y="1092150"/>
            <a:chExt cx="5897100" cy="2250900"/>
          </a:xfrm>
        </p:grpSpPr>
        <p:sp>
          <p:nvSpPr>
            <p:cNvPr id="912" name="Google Shape;912;p94"/>
            <p:cNvSpPr/>
            <p:nvPr/>
          </p:nvSpPr>
          <p:spPr>
            <a:xfrm>
              <a:off x="2747975" y="1246713"/>
              <a:ext cx="1825800" cy="1785300"/>
            </a:xfrm>
            <a:prstGeom prst="wedgeEllipseCallout">
              <a:avLst>
                <a:gd name="adj1" fmla="val -55817"/>
                <a:gd name="adj2" fmla="val 67288"/>
              </a:avLst>
            </a:prstGeom>
            <a:solidFill>
              <a:srgbClr val="E8EB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3" name="Google Shape;913;p94"/>
            <p:cNvSpPr/>
            <p:nvPr/>
          </p:nvSpPr>
          <p:spPr>
            <a:xfrm>
              <a:off x="2747975" y="1092150"/>
              <a:ext cx="5897100" cy="2250900"/>
            </a:xfrm>
            <a:prstGeom prst="roundRect">
              <a:avLst>
                <a:gd name="adj" fmla="val 16667"/>
              </a:avLst>
            </a:prstGeom>
            <a:solidFill>
              <a:srgbClr val="E8EB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endParaRPr>
            </a:p>
            <a:p>
              <a:pPr marL="0" lvl="0" indent="0" algn="l" rtl="0">
                <a:lnSpc>
                  <a:spcPct val="115000"/>
                </a:lnSpc>
                <a:spcBef>
                  <a:spcPts val="1200"/>
                </a:spcBef>
                <a:spcAft>
                  <a:spcPts val="1200"/>
                </a:spcAft>
                <a:buNone/>
              </a:pPr>
              <a:endParaRPr sz="1800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endParaRPr>
            </a:p>
          </p:txBody>
        </p:sp>
      </p:grpSp>
      <p:pic>
        <p:nvPicPr>
          <p:cNvPr id="914" name="Google Shape;914;p9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2600" y="2228575"/>
            <a:ext cx="2250826" cy="2250826"/>
          </a:xfrm>
          <a:prstGeom prst="rect">
            <a:avLst/>
          </a:prstGeom>
          <a:noFill/>
          <a:ln>
            <a:noFill/>
          </a:ln>
        </p:spPr>
      </p:pic>
      <p:sp>
        <p:nvSpPr>
          <p:cNvPr id="915" name="Google Shape;915;p94"/>
          <p:cNvSpPr txBox="1"/>
          <p:nvPr/>
        </p:nvSpPr>
        <p:spPr>
          <a:xfrm>
            <a:off x="2777525" y="2069350"/>
            <a:ext cx="5897100" cy="108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de" sz="1900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rPr>
              <a:t>Transkribus zorgt voor het technische gedeelte, zodat de experts zich kunnen richten op de historische documenten.</a:t>
            </a:r>
            <a:endParaRPr sz="1900">
              <a:solidFill>
                <a:schemeClr val="dk2"/>
              </a:solidFill>
            </a:endParaRPr>
          </a:p>
        </p:txBody>
      </p:sp>
      <p:sp>
        <p:nvSpPr>
          <p:cNvPr id="916" name="Google Shape;916;p94"/>
          <p:cNvSpPr txBox="1"/>
          <p:nvPr/>
        </p:nvSpPr>
        <p:spPr>
          <a:xfrm>
            <a:off x="2777525" y="936325"/>
            <a:ext cx="5688900" cy="108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de" sz="1900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rPr>
              <a:t>Het is onze missie om de </a:t>
            </a:r>
            <a:r>
              <a:rPr lang="de" sz="1900" b="1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beste instrumenten</a:t>
            </a:r>
            <a:r>
              <a:rPr lang="de" sz="1900">
                <a:solidFill>
                  <a:schemeClr val="dk2"/>
                </a:solidFill>
                <a:latin typeface="Inter Light"/>
                <a:ea typeface="Inter Light"/>
                <a:cs typeface="Inter Light"/>
                <a:sym typeface="Inter Light"/>
              </a:rPr>
              <a:t> te bieden voor het verwerken van historische gegevens. </a:t>
            </a:r>
            <a:endParaRPr sz="1800">
              <a:solidFill>
                <a:schemeClr val="dk2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Google Shape;152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0800" y="2120956"/>
            <a:ext cx="902425" cy="901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53097" y="2120529"/>
            <a:ext cx="902426" cy="9024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19246" y="2120934"/>
            <a:ext cx="902425" cy="9015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2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685394" y="2120518"/>
            <a:ext cx="902426" cy="902426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23"/>
          <p:cNvSpPr txBox="1"/>
          <p:nvPr/>
        </p:nvSpPr>
        <p:spPr>
          <a:xfrm>
            <a:off x="490200" y="258900"/>
            <a:ext cx="80616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3466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De </a:t>
            </a:r>
            <a:r>
              <a:rPr lang="de" sz="3466" b="1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Geavanceerde </a:t>
            </a:r>
            <a:r>
              <a:rPr lang="de" sz="3466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Workflow</a:t>
            </a:r>
            <a:endParaRPr sz="3600">
              <a:solidFill>
                <a:srgbClr val="434343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157" name="Google Shape;157;p23"/>
          <p:cNvSpPr txBox="1"/>
          <p:nvPr/>
        </p:nvSpPr>
        <p:spPr>
          <a:xfrm>
            <a:off x="178000" y="3144800"/>
            <a:ext cx="17880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300">
                <a:latin typeface="Inter Light"/>
                <a:ea typeface="Inter Light"/>
                <a:cs typeface="Inter Light"/>
                <a:sym typeface="Inter Light"/>
              </a:rPr>
              <a:t>Upload</a:t>
            </a:r>
            <a:endParaRPr sz="1300">
              <a:latin typeface="Inter Light"/>
              <a:ea typeface="Inter Light"/>
              <a:cs typeface="Inter Light"/>
              <a:sym typeface="Inter Light"/>
            </a:endParaRPr>
          </a:p>
        </p:txBody>
      </p:sp>
      <p:sp>
        <p:nvSpPr>
          <p:cNvPr id="158" name="Google Shape;158;p23"/>
          <p:cNvSpPr txBox="1"/>
          <p:nvPr/>
        </p:nvSpPr>
        <p:spPr>
          <a:xfrm>
            <a:off x="3677988" y="3144800"/>
            <a:ext cx="17880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300">
                <a:latin typeface="Inter Light"/>
                <a:ea typeface="Inter Light"/>
                <a:cs typeface="Inter Light"/>
                <a:sym typeface="Inter Light"/>
              </a:rPr>
              <a:t>Herkenning</a:t>
            </a:r>
            <a:endParaRPr sz="1300">
              <a:latin typeface="Inter Light"/>
              <a:ea typeface="Inter Light"/>
              <a:cs typeface="Inter Light"/>
              <a:sym typeface="Inter Light"/>
            </a:endParaRPr>
          </a:p>
        </p:txBody>
      </p:sp>
      <p:sp>
        <p:nvSpPr>
          <p:cNvPr id="159" name="Google Shape;159;p23"/>
          <p:cNvSpPr txBox="1"/>
          <p:nvPr/>
        </p:nvSpPr>
        <p:spPr>
          <a:xfrm>
            <a:off x="5476450" y="3144800"/>
            <a:ext cx="17880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300">
                <a:latin typeface="Inter Light"/>
                <a:ea typeface="Inter Light"/>
                <a:cs typeface="Inter Light"/>
                <a:sym typeface="Inter Light"/>
              </a:rPr>
              <a:t>Bewerken &amp; Zoeken</a:t>
            </a:r>
            <a:endParaRPr sz="1300">
              <a:latin typeface="Inter Light"/>
              <a:ea typeface="Inter Light"/>
              <a:cs typeface="Inter Light"/>
              <a:sym typeface="Inter Light"/>
            </a:endParaRPr>
          </a:p>
        </p:txBody>
      </p:sp>
      <p:sp>
        <p:nvSpPr>
          <p:cNvPr id="160" name="Google Shape;160;p23"/>
          <p:cNvSpPr txBox="1"/>
          <p:nvPr/>
        </p:nvSpPr>
        <p:spPr>
          <a:xfrm>
            <a:off x="7242688" y="3144800"/>
            <a:ext cx="17880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300"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rPr>
              <a:t>Export &amp; Delen</a:t>
            </a:r>
            <a:endParaRPr sz="1300">
              <a:solidFill>
                <a:schemeClr val="dk1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sp>
        <p:nvSpPr>
          <p:cNvPr id="161" name="Google Shape;161;p23"/>
          <p:cNvSpPr/>
          <p:nvPr/>
        </p:nvSpPr>
        <p:spPr>
          <a:xfrm>
            <a:off x="1869587" y="2363258"/>
            <a:ext cx="171000" cy="464100"/>
          </a:xfrm>
          <a:prstGeom prst="chevron">
            <a:avLst>
              <a:gd name="adj" fmla="val 50000"/>
            </a:avLst>
          </a:prstGeom>
          <a:solidFill>
            <a:srgbClr val="193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162" name="Google Shape;162;p23"/>
          <p:cNvSpPr/>
          <p:nvPr/>
        </p:nvSpPr>
        <p:spPr>
          <a:xfrm>
            <a:off x="5401884" y="2363258"/>
            <a:ext cx="171000" cy="464100"/>
          </a:xfrm>
          <a:prstGeom prst="chevron">
            <a:avLst>
              <a:gd name="adj" fmla="val 50000"/>
            </a:avLst>
          </a:prstGeom>
          <a:solidFill>
            <a:srgbClr val="193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163" name="Google Shape;163;p23"/>
          <p:cNvSpPr/>
          <p:nvPr/>
        </p:nvSpPr>
        <p:spPr>
          <a:xfrm>
            <a:off x="7168033" y="2363258"/>
            <a:ext cx="171000" cy="464100"/>
          </a:xfrm>
          <a:prstGeom prst="chevron">
            <a:avLst>
              <a:gd name="adj" fmla="val 50000"/>
            </a:avLst>
          </a:prstGeom>
          <a:solidFill>
            <a:srgbClr val="193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9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" name="Google Shape;921;p95"/>
          <p:cNvSpPr txBox="1">
            <a:spLocks noGrp="1"/>
          </p:cNvSpPr>
          <p:nvPr>
            <p:ph type="title"/>
          </p:nvPr>
        </p:nvSpPr>
        <p:spPr>
          <a:xfrm>
            <a:off x="490250" y="451775"/>
            <a:ext cx="6367800" cy="102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de" sz="3370"/>
              <a:t>Beurzen Programma</a:t>
            </a:r>
            <a:endParaRPr sz="3370"/>
          </a:p>
        </p:txBody>
      </p:sp>
      <p:sp>
        <p:nvSpPr>
          <p:cNvPr id="922" name="Google Shape;922;p95"/>
          <p:cNvSpPr txBox="1"/>
          <p:nvPr/>
        </p:nvSpPr>
        <p:spPr>
          <a:xfrm>
            <a:off x="490250" y="1718925"/>
            <a:ext cx="4662600" cy="21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900" u="sng">
                <a:solidFill>
                  <a:schemeClr val="hlink"/>
                </a:solidFill>
                <a:latin typeface="Inter Light"/>
                <a:ea typeface="Inter Light"/>
                <a:cs typeface="Inter Light"/>
                <a:sym typeface="Inter Light"/>
                <a:hlinkClick r:id="rId3"/>
              </a:rPr>
              <a:t>Transkribus Beurzen Programma</a:t>
            </a:r>
            <a:r>
              <a:rPr lang="de" sz="19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:</a:t>
            </a:r>
            <a:endParaRPr sz="19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914400" lvl="1" indent="-349250" algn="l" rtl="0">
              <a:spcBef>
                <a:spcPts val="1000"/>
              </a:spcBef>
              <a:spcAft>
                <a:spcPts val="0"/>
              </a:spcAft>
              <a:buClr>
                <a:srgbClr val="434343"/>
              </a:buClr>
              <a:buSzPts val="1900"/>
              <a:buFont typeface="Inter Light"/>
              <a:buChar char="○"/>
            </a:pPr>
            <a:r>
              <a:rPr lang="de" sz="19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voor studenten</a:t>
            </a:r>
            <a:endParaRPr sz="19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914400" lvl="1" indent="-349250" algn="l" rtl="0">
              <a:spcBef>
                <a:spcPts val="1000"/>
              </a:spcBef>
              <a:spcAft>
                <a:spcPts val="0"/>
              </a:spcAft>
              <a:buClr>
                <a:srgbClr val="434343"/>
              </a:buClr>
              <a:buSzPts val="1900"/>
              <a:buFont typeface="Inter Light"/>
              <a:buChar char="○"/>
            </a:pPr>
            <a:r>
              <a:rPr lang="de" sz="19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voor docenten</a:t>
            </a:r>
            <a:endParaRPr sz="19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91440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de" sz="1900">
                <a:solidFill>
                  <a:srgbClr val="434343"/>
                </a:solidFill>
                <a:latin typeface="Inter Light"/>
                <a:ea typeface="Inter Light"/>
                <a:cs typeface="Inter Light"/>
                <a:sym typeface="Inter Light"/>
              </a:rPr>
              <a:t>	</a:t>
            </a:r>
            <a:endParaRPr sz="19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1900">
              <a:solidFill>
                <a:srgbClr val="434343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pic>
        <p:nvPicPr>
          <p:cNvPr id="923" name="Google Shape;923;p9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04200" y="1674025"/>
            <a:ext cx="3740700" cy="2096400"/>
          </a:xfrm>
          <a:prstGeom prst="roundRect">
            <a:avLst>
              <a:gd name="adj" fmla="val 6432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3060"/>
        </a:solidFill>
        <a:effectLst/>
      </p:bgPr>
    </p:bg>
    <p:spTree>
      <p:nvGrpSpPr>
        <p:cNvPr id="1" name="Shape 9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8" name="Google Shape;928;p96"/>
          <p:cNvSpPr txBox="1"/>
          <p:nvPr/>
        </p:nvSpPr>
        <p:spPr>
          <a:xfrm>
            <a:off x="4710925" y="1832850"/>
            <a:ext cx="3591300" cy="8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42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Help Center</a:t>
            </a:r>
            <a:endParaRPr sz="1300">
              <a:solidFill>
                <a:schemeClr val="lt1"/>
              </a:solidFill>
            </a:endParaRPr>
          </a:p>
        </p:txBody>
      </p:sp>
      <p:pic>
        <p:nvPicPr>
          <p:cNvPr id="929" name="Google Shape;929;p9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4800" y="699350"/>
            <a:ext cx="3524751" cy="3524751"/>
          </a:xfrm>
          <a:prstGeom prst="rect">
            <a:avLst/>
          </a:prstGeom>
          <a:noFill/>
          <a:ln>
            <a:noFill/>
          </a:ln>
        </p:spPr>
      </p:pic>
      <p:sp>
        <p:nvSpPr>
          <p:cNvPr id="930" name="Google Shape;930;p96"/>
          <p:cNvSpPr txBox="1"/>
          <p:nvPr/>
        </p:nvSpPr>
        <p:spPr>
          <a:xfrm>
            <a:off x="4183225" y="2664150"/>
            <a:ext cx="4646700" cy="118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2600"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https://help.transkribus.org/</a:t>
            </a:r>
            <a:endParaRPr sz="2600" b="1">
              <a:solidFill>
                <a:schemeClr val="lt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3060"/>
        </a:solidFill>
        <a:effectLst/>
      </p:bgPr>
    </p:bg>
    <p:spTree>
      <p:nvGrpSpPr>
        <p:cNvPr id="1" name="Shape 9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5" name="Google Shape;935;p9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17600" y="820103"/>
            <a:ext cx="3908800" cy="798075"/>
          </a:xfrm>
          <a:prstGeom prst="rect">
            <a:avLst/>
          </a:prstGeom>
          <a:noFill/>
          <a:ln>
            <a:noFill/>
          </a:ln>
        </p:spPr>
      </p:pic>
      <p:sp>
        <p:nvSpPr>
          <p:cNvPr id="936" name="Google Shape;936;p97"/>
          <p:cNvSpPr txBox="1"/>
          <p:nvPr/>
        </p:nvSpPr>
        <p:spPr>
          <a:xfrm>
            <a:off x="1939200" y="2240875"/>
            <a:ext cx="52656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26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Tijd Voor Vragen</a:t>
            </a:r>
            <a:endParaRPr sz="2600">
              <a:solidFill>
                <a:schemeClr val="lt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937" name="Google Shape;937;p97"/>
          <p:cNvPicPr preferRelativeResize="0"/>
          <p:nvPr/>
        </p:nvPicPr>
        <p:blipFill rotWithShape="1">
          <a:blip r:embed="rId4">
            <a:alphaModFix/>
          </a:blip>
          <a:srcRect b="49879"/>
          <a:stretch/>
        </p:blipFill>
        <p:spPr>
          <a:xfrm>
            <a:off x="0" y="3603025"/>
            <a:ext cx="9143998" cy="1540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3060"/>
        </a:solidFill>
        <a:effectLst/>
      </p:bgPr>
    </p:bg>
    <p:spTree>
      <p:nvGrpSpPr>
        <p:cNvPr id="1" name="Shape 9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" name="Google Shape;942;p9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4800" y="699350"/>
            <a:ext cx="3524751" cy="3524751"/>
          </a:xfrm>
          <a:prstGeom prst="rect">
            <a:avLst/>
          </a:prstGeom>
          <a:noFill/>
          <a:ln>
            <a:noFill/>
          </a:ln>
        </p:spPr>
      </p:pic>
      <p:sp>
        <p:nvSpPr>
          <p:cNvPr id="943" name="Google Shape;943;p98"/>
          <p:cNvSpPr txBox="1"/>
          <p:nvPr/>
        </p:nvSpPr>
        <p:spPr>
          <a:xfrm>
            <a:off x="3751313" y="699350"/>
            <a:ext cx="5160600" cy="72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35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Komende webinars:</a:t>
            </a:r>
            <a:endParaRPr sz="3500">
              <a:solidFill>
                <a:schemeClr val="lt1"/>
              </a:solidFill>
            </a:endParaRPr>
          </a:p>
        </p:txBody>
      </p:sp>
      <p:sp>
        <p:nvSpPr>
          <p:cNvPr id="944" name="Google Shape;944;p98"/>
          <p:cNvSpPr txBox="1"/>
          <p:nvPr/>
        </p:nvSpPr>
        <p:spPr>
          <a:xfrm>
            <a:off x="3839963" y="3781900"/>
            <a:ext cx="4983300" cy="59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2200" b="1" u="sng">
                <a:solidFill>
                  <a:srgbClr val="C9DAF8"/>
                </a:solidFill>
                <a:latin typeface="Playfair Display"/>
                <a:ea typeface="Playfair Display"/>
                <a:cs typeface="Playfair Display"/>
                <a:sym typeface="Playfair Display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https://www.transkribus.org/events</a:t>
            </a:r>
            <a:endParaRPr sz="2200" b="1">
              <a:solidFill>
                <a:srgbClr val="C9DAF8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945" name="Google Shape;945;p98"/>
          <p:cNvSpPr txBox="1"/>
          <p:nvPr/>
        </p:nvSpPr>
        <p:spPr>
          <a:xfrm>
            <a:off x="3779100" y="2037600"/>
            <a:ext cx="5160600" cy="13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 dirty="0">
              <a:solidFill>
                <a:schemeClr val="lt1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0" name="Google Shape;950;p99"/>
          <p:cNvSpPr txBox="1">
            <a:spLocks noGrp="1"/>
          </p:cNvSpPr>
          <p:nvPr>
            <p:ph type="title"/>
          </p:nvPr>
        </p:nvSpPr>
        <p:spPr>
          <a:xfrm>
            <a:off x="490250" y="1752475"/>
            <a:ext cx="8232900" cy="86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2600"/>
              <a:t>Unlock every doc. </a:t>
            </a:r>
            <a:endParaRPr sz="2600"/>
          </a:p>
        </p:txBody>
      </p:sp>
      <p:pic>
        <p:nvPicPr>
          <p:cNvPr id="951" name="Google Shape;951;p99"/>
          <p:cNvPicPr preferRelativeResize="0"/>
          <p:nvPr/>
        </p:nvPicPr>
        <p:blipFill rotWithShape="1">
          <a:blip r:embed="rId3">
            <a:alphaModFix/>
          </a:blip>
          <a:srcRect t="16645" b="8977"/>
          <a:stretch/>
        </p:blipFill>
        <p:spPr>
          <a:xfrm>
            <a:off x="1" y="2857500"/>
            <a:ext cx="9143998" cy="2285995"/>
          </a:xfrm>
          <a:prstGeom prst="rect">
            <a:avLst/>
          </a:prstGeom>
          <a:noFill/>
          <a:ln>
            <a:noFill/>
          </a:ln>
        </p:spPr>
      </p:pic>
      <p:pic>
        <p:nvPicPr>
          <p:cNvPr id="952" name="Google Shape;952;p9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17625" y="820100"/>
            <a:ext cx="3908749" cy="798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oogle Shape;168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0800" y="2120956"/>
            <a:ext cx="902425" cy="901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53097" y="2120529"/>
            <a:ext cx="902426" cy="9024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19246" y="2120934"/>
            <a:ext cx="902425" cy="9015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2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685394" y="2120518"/>
            <a:ext cx="902426" cy="902426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24"/>
          <p:cNvSpPr txBox="1"/>
          <p:nvPr/>
        </p:nvSpPr>
        <p:spPr>
          <a:xfrm>
            <a:off x="490200" y="258900"/>
            <a:ext cx="80616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3466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De </a:t>
            </a:r>
            <a:r>
              <a:rPr lang="de" sz="3466" b="1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Geavanceerde </a:t>
            </a:r>
            <a:r>
              <a:rPr lang="de" sz="3466">
                <a:solidFill>
                  <a:srgbClr val="43434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Workflow</a:t>
            </a:r>
            <a:endParaRPr sz="3466">
              <a:solidFill>
                <a:srgbClr val="434343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173" name="Google Shape;173;p24"/>
          <p:cNvSpPr txBox="1"/>
          <p:nvPr/>
        </p:nvSpPr>
        <p:spPr>
          <a:xfrm>
            <a:off x="178000" y="3144800"/>
            <a:ext cx="17880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300">
                <a:latin typeface="Inter Light"/>
                <a:ea typeface="Inter Light"/>
                <a:cs typeface="Inter Light"/>
                <a:sym typeface="Inter Light"/>
              </a:rPr>
              <a:t>Upload</a:t>
            </a:r>
            <a:endParaRPr sz="1300">
              <a:latin typeface="Inter Light"/>
              <a:ea typeface="Inter Light"/>
              <a:cs typeface="Inter Light"/>
              <a:sym typeface="Inter Light"/>
            </a:endParaRPr>
          </a:p>
        </p:txBody>
      </p:sp>
      <p:sp>
        <p:nvSpPr>
          <p:cNvPr id="174" name="Google Shape;174;p24"/>
          <p:cNvSpPr txBox="1"/>
          <p:nvPr/>
        </p:nvSpPr>
        <p:spPr>
          <a:xfrm>
            <a:off x="3677988" y="3144800"/>
            <a:ext cx="17880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" sz="1300"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rPr>
              <a:t>Herkenning</a:t>
            </a:r>
            <a:endParaRPr sz="1300">
              <a:latin typeface="Inter Light"/>
              <a:ea typeface="Inter Light"/>
              <a:cs typeface="Inter Light"/>
              <a:sym typeface="Inter Light"/>
            </a:endParaRPr>
          </a:p>
        </p:txBody>
      </p:sp>
      <p:sp>
        <p:nvSpPr>
          <p:cNvPr id="175" name="Google Shape;175;p24"/>
          <p:cNvSpPr txBox="1"/>
          <p:nvPr/>
        </p:nvSpPr>
        <p:spPr>
          <a:xfrm>
            <a:off x="5476450" y="3144800"/>
            <a:ext cx="17880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300"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rPr>
              <a:t>Bewerken &amp; Zoeken</a:t>
            </a:r>
            <a:endParaRPr sz="1300">
              <a:solidFill>
                <a:schemeClr val="dk1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sp>
        <p:nvSpPr>
          <p:cNvPr id="176" name="Google Shape;176;p24"/>
          <p:cNvSpPr txBox="1"/>
          <p:nvPr/>
        </p:nvSpPr>
        <p:spPr>
          <a:xfrm>
            <a:off x="7242688" y="3144800"/>
            <a:ext cx="17880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300">
                <a:solidFill>
                  <a:schemeClr val="dk1"/>
                </a:solidFill>
                <a:latin typeface="Inter Light"/>
                <a:ea typeface="Inter Light"/>
                <a:cs typeface="Inter Light"/>
                <a:sym typeface="Inter Light"/>
              </a:rPr>
              <a:t>Export &amp; Delen</a:t>
            </a:r>
            <a:endParaRPr sz="1300">
              <a:solidFill>
                <a:schemeClr val="dk1"/>
              </a:solidFill>
              <a:latin typeface="Inter Light"/>
              <a:ea typeface="Inter Light"/>
              <a:cs typeface="Inter Light"/>
              <a:sym typeface="Inter Light"/>
            </a:endParaRPr>
          </a:p>
        </p:txBody>
      </p:sp>
      <p:sp>
        <p:nvSpPr>
          <p:cNvPr id="177" name="Google Shape;177;p24"/>
          <p:cNvSpPr/>
          <p:nvPr/>
        </p:nvSpPr>
        <p:spPr>
          <a:xfrm>
            <a:off x="1869587" y="2363258"/>
            <a:ext cx="171000" cy="464100"/>
          </a:xfrm>
          <a:prstGeom prst="chevron">
            <a:avLst>
              <a:gd name="adj" fmla="val 50000"/>
            </a:avLst>
          </a:prstGeom>
          <a:solidFill>
            <a:srgbClr val="193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178" name="Google Shape;178;p24"/>
          <p:cNvSpPr/>
          <p:nvPr/>
        </p:nvSpPr>
        <p:spPr>
          <a:xfrm>
            <a:off x="5401884" y="2363258"/>
            <a:ext cx="171000" cy="464100"/>
          </a:xfrm>
          <a:prstGeom prst="chevron">
            <a:avLst>
              <a:gd name="adj" fmla="val 50000"/>
            </a:avLst>
          </a:prstGeom>
          <a:solidFill>
            <a:srgbClr val="193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179" name="Google Shape;179;p24"/>
          <p:cNvSpPr/>
          <p:nvPr/>
        </p:nvSpPr>
        <p:spPr>
          <a:xfrm>
            <a:off x="7168033" y="2363258"/>
            <a:ext cx="171000" cy="464100"/>
          </a:xfrm>
          <a:prstGeom prst="chevron">
            <a:avLst>
              <a:gd name="adj" fmla="val 50000"/>
            </a:avLst>
          </a:prstGeom>
          <a:solidFill>
            <a:srgbClr val="193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pic>
        <p:nvPicPr>
          <p:cNvPr id="180" name="Google Shape;180;p2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386948" y="2120960"/>
            <a:ext cx="902425" cy="901591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24"/>
          <p:cNvSpPr/>
          <p:nvPr/>
        </p:nvSpPr>
        <p:spPr>
          <a:xfrm>
            <a:off x="3635735" y="2363258"/>
            <a:ext cx="171000" cy="464100"/>
          </a:xfrm>
          <a:prstGeom prst="chevron">
            <a:avLst>
              <a:gd name="adj" fmla="val 50000"/>
            </a:avLst>
          </a:prstGeom>
          <a:solidFill>
            <a:srgbClr val="193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182" name="Google Shape;182;p24"/>
          <p:cNvSpPr txBox="1"/>
          <p:nvPr/>
        </p:nvSpPr>
        <p:spPr>
          <a:xfrm>
            <a:off x="1944163" y="3144800"/>
            <a:ext cx="17880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" sz="1300" b="1">
                <a:latin typeface="Inter"/>
                <a:ea typeface="Inter"/>
                <a:cs typeface="Inter"/>
                <a:sym typeface="Inter"/>
              </a:rPr>
              <a:t>Trainen</a:t>
            </a:r>
            <a:endParaRPr sz="1300" b="1"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1487</Words>
  <Application>Microsoft Office PowerPoint</Application>
  <PresentationFormat>Diavoorstelling (16:9)</PresentationFormat>
  <Paragraphs>303</Paragraphs>
  <Slides>84</Slides>
  <Notes>84</Notes>
  <HiddenSlides>2</HiddenSlides>
  <MMClips>0</MMClips>
  <ScaleCrop>false</ScaleCrop>
  <HeadingPairs>
    <vt:vector size="6" baseType="variant">
      <vt:variant>
        <vt:lpstr>Gebruikte lettertypen</vt:lpstr>
      </vt:variant>
      <vt:variant>
        <vt:i4>7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84</vt:i4>
      </vt:variant>
    </vt:vector>
  </HeadingPairs>
  <TitlesOfParts>
    <vt:vector size="92" baseType="lpstr">
      <vt:lpstr>Inter</vt:lpstr>
      <vt:lpstr>Playfair Display</vt:lpstr>
      <vt:lpstr>Noto Sans Light</vt:lpstr>
      <vt:lpstr>Inter Light</vt:lpstr>
      <vt:lpstr>Lobster Two</vt:lpstr>
      <vt:lpstr>Calibri</vt:lpstr>
      <vt:lpstr>Arial</vt:lpstr>
      <vt:lpstr>Simple Light</vt:lpstr>
      <vt:lpstr>Uitleg voor beginners </vt:lpstr>
      <vt:lpstr> Inhoud van de workshop</vt:lpstr>
      <vt:lpstr>PowerPoint-presentatie</vt:lpstr>
      <vt:lpstr>PowerPoint-presentatie</vt:lpstr>
      <vt:lpstr>PowerPoint-presentatie</vt:lpstr>
      <vt:lpstr>Wat is        Transkribus?</vt:lpstr>
      <vt:lpstr>PowerPoint-presentatie</vt:lpstr>
      <vt:lpstr>PowerPoint-presentatie</vt:lpstr>
      <vt:lpstr>PowerPoint-presentatie</vt:lpstr>
      <vt:lpstr>PowerPoint-presentatie</vt:lpstr>
      <vt:lpstr>Voordat we beginnen, moeten we eerst het bestandsbeheer in Transkribus begrijpen.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Tekstherkenning converteert gedrukte of handgeschreven tekst naar digitale tekst met behulp van bestaande of aangepaste AI-modellen.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Transkribus Editor - Instellingen</vt:lpstr>
      <vt:lpstr>Zoeken</vt:lpstr>
      <vt:lpstr>PowerPoint-presentatie</vt:lpstr>
      <vt:lpstr>PowerPoint-presentatie</vt:lpstr>
      <vt:lpstr>Export</vt:lpstr>
      <vt:lpstr>Standaard Export</vt:lpstr>
      <vt:lpstr>Geavanceerde Export opties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Aangepaste AI-model training maakt gebruik van specifieke voorbeelden om de AI te helpen het schrift in je trainingsgegevens nauwkeurig te herkennen en te begrijpen.</vt:lpstr>
      <vt:lpstr>PowerPoint-presentatie</vt:lpstr>
      <vt:lpstr>PowerPoint-presentatie</vt:lpstr>
      <vt:lpstr>Trainingsgegevens (=Ground Truth) zijn nauwkeurig getranscribeerde tekst gekoppeld aan de bijbehorende afbeelding.</vt:lpstr>
      <vt:lpstr>PowerPoint-presentatie</vt:lpstr>
      <vt:lpstr>Schattingen van Training Data</vt:lpstr>
      <vt:lpstr>PowerPoint-presentatie</vt:lpstr>
      <vt:lpstr>Een maatwerk model trainen</vt:lpstr>
      <vt:lpstr>Een maatwerk model trainen</vt:lpstr>
      <vt:lpstr>Een maatwerk model trainen</vt:lpstr>
      <vt:lpstr>Een maatwerk model trainen</vt:lpstr>
      <vt:lpstr>Een maatwerk model trainen</vt:lpstr>
      <vt:lpstr>PowerPoint-presentatie</vt:lpstr>
      <vt:lpstr>Evaluatie van het model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Transkribus  je bondgenoot met AI</vt:lpstr>
      <vt:lpstr>PowerPoint-presentatie</vt:lpstr>
      <vt:lpstr>PowerPoint-presentatie</vt:lpstr>
      <vt:lpstr>Voor wie is Transkribus?</vt:lpstr>
      <vt:lpstr>Onderzoek </vt:lpstr>
      <vt:lpstr>Genealogie</vt:lpstr>
      <vt:lpstr>Archieven</vt:lpstr>
      <vt:lpstr>PowerPoint-presentatie</vt:lpstr>
      <vt:lpstr>Beurzen Programma</vt:lpstr>
      <vt:lpstr>PowerPoint-presentatie</vt:lpstr>
      <vt:lpstr>PowerPoint-presentatie</vt:lpstr>
      <vt:lpstr>PowerPoint-presentatie</vt:lpstr>
      <vt:lpstr>Unlock every doc.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Romein, Annemieke (UT-BMS)</cp:lastModifiedBy>
  <cp:revision>1</cp:revision>
  <dcterms:modified xsi:type="dcterms:W3CDTF">2025-02-24T16:30:56Z</dcterms:modified>
</cp:coreProperties>
</file>